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256" r:id="rId2"/>
    <p:sldId id="362" r:id="rId3"/>
    <p:sldId id="443" r:id="rId4"/>
    <p:sldId id="444" r:id="rId5"/>
    <p:sldId id="355" r:id="rId6"/>
    <p:sldId id="472" r:id="rId7"/>
    <p:sldId id="356" r:id="rId8"/>
    <p:sldId id="357" r:id="rId9"/>
    <p:sldId id="446" r:id="rId10"/>
    <p:sldId id="447" r:id="rId11"/>
    <p:sldId id="448" r:id="rId12"/>
    <p:sldId id="450" r:id="rId13"/>
    <p:sldId id="451" r:id="rId14"/>
    <p:sldId id="269" r:id="rId15"/>
    <p:sldId id="271" r:id="rId16"/>
    <p:sldId id="456" r:id="rId17"/>
    <p:sldId id="457" r:id="rId18"/>
    <p:sldId id="279" r:id="rId19"/>
    <p:sldId id="458" r:id="rId20"/>
    <p:sldId id="280" r:id="rId21"/>
    <p:sldId id="363" r:id="rId22"/>
    <p:sldId id="459" r:id="rId23"/>
    <p:sldId id="364" r:id="rId24"/>
    <p:sldId id="365" r:id="rId25"/>
    <p:sldId id="366" r:id="rId26"/>
    <p:sldId id="368" r:id="rId27"/>
    <p:sldId id="369" r:id="rId28"/>
    <p:sldId id="367" r:id="rId29"/>
    <p:sldId id="264" r:id="rId30"/>
    <p:sldId id="265" r:id="rId31"/>
    <p:sldId id="268" r:id="rId32"/>
    <p:sldId id="266" r:id="rId33"/>
    <p:sldId id="267" r:id="rId34"/>
    <p:sldId id="270" r:id="rId35"/>
    <p:sldId id="272" r:id="rId36"/>
    <p:sldId id="273" r:id="rId37"/>
    <p:sldId id="275" r:id="rId38"/>
    <p:sldId id="285" r:id="rId39"/>
    <p:sldId id="286" r:id="rId40"/>
    <p:sldId id="287" r:id="rId41"/>
    <p:sldId id="460" r:id="rId42"/>
    <p:sldId id="461" r:id="rId43"/>
    <p:sldId id="462" r:id="rId44"/>
    <p:sldId id="463" r:id="rId45"/>
    <p:sldId id="288" r:id="rId46"/>
    <p:sldId id="289" r:id="rId47"/>
    <p:sldId id="274" r:id="rId48"/>
    <p:sldId id="290" r:id="rId49"/>
    <p:sldId id="291" r:id="rId50"/>
    <p:sldId id="278" r:id="rId51"/>
    <p:sldId id="292" r:id="rId52"/>
    <p:sldId id="293" r:id="rId53"/>
    <p:sldId id="282" r:id="rId54"/>
    <p:sldId id="294" r:id="rId55"/>
    <p:sldId id="295" r:id="rId56"/>
    <p:sldId id="297" r:id="rId57"/>
    <p:sldId id="298" r:id="rId58"/>
    <p:sldId id="303" r:id="rId59"/>
    <p:sldId id="301" r:id="rId60"/>
    <p:sldId id="302" r:id="rId61"/>
    <p:sldId id="300" r:id="rId62"/>
    <p:sldId id="419" r:id="rId63"/>
    <p:sldId id="416" r:id="rId64"/>
    <p:sldId id="420" r:id="rId65"/>
    <p:sldId id="418" r:id="rId66"/>
    <p:sldId id="421" r:id="rId67"/>
    <p:sldId id="417" r:id="rId68"/>
    <p:sldId id="414" r:id="rId69"/>
    <p:sldId id="415" r:id="rId70"/>
    <p:sldId id="422" r:id="rId71"/>
    <p:sldId id="423" r:id="rId72"/>
    <p:sldId id="259" r:id="rId73"/>
    <p:sldId id="260" r:id="rId74"/>
    <p:sldId id="261" r:id="rId75"/>
    <p:sldId id="262" r:id="rId76"/>
    <p:sldId id="263" r:id="rId77"/>
    <p:sldId id="464" r:id="rId78"/>
    <p:sldId id="465" r:id="rId79"/>
    <p:sldId id="466" r:id="rId80"/>
    <p:sldId id="467" r:id="rId81"/>
    <p:sldId id="468" r:id="rId82"/>
    <p:sldId id="469" r:id="rId83"/>
    <p:sldId id="470" r:id="rId84"/>
    <p:sldId id="471" r:id="rId85"/>
    <p:sldId id="353" r:id="rId8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94" autoAdjust="0"/>
    <p:restoredTop sz="94726"/>
  </p:normalViewPr>
  <p:slideViewPr>
    <p:cSldViewPr>
      <p:cViewPr varScale="1">
        <p:scale>
          <a:sx n="123" d="100"/>
          <a:sy n="123" d="100"/>
        </p:scale>
        <p:origin x="1264" y="192"/>
      </p:cViewPr>
      <p:guideLst>
        <p:guide orient="horz" pos="2160"/>
        <p:guide pos="2880"/>
      </p:guideLst>
    </p:cSldViewPr>
  </p:slideViewPr>
  <p:notesTextViewPr>
    <p:cViewPr>
      <p:scale>
        <a:sx n="100" d="100"/>
        <a:sy n="100" d="100"/>
      </p:scale>
      <p:origin x="0" y="0"/>
    </p:cViewPr>
  </p:notesTextViewPr>
  <p:notesViewPr>
    <p:cSldViewPr>
      <p:cViewPr varScale="1">
        <p:scale>
          <a:sx n="36" d="100"/>
          <a:sy n="36" d="100"/>
        </p:scale>
        <p:origin x="-28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C2E015-0588-40A0-B75C-40AAD4AAA63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DF53039-0A57-42CF-ACED-7A7FFCAEB231}">
      <dgm:prSet/>
      <dgm:spPr/>
      <dgm:t>
        <a:bodyPr/>
        <a:lstStyle/>
        <a:p>
          <a:r>
            <a:rPr lang="en-US" dirty="0"/>
            <a:t>Definition of control statements: </a:t>
          </a:r>
        </a:p>
      </dgm:t>
    </dgm:pt>
    <dgm:pt modelId="{6FF76B8D-C220-4A15-8F18-94BF891E38CA}" type="parTrans" cxnId="{3A14053A-2E6B-4843-8201-142B603EE5AE}">
      <dgm:prSet/>
      <dgm:spPr/>
      <dgm:t>
        <a:bodyPr/>
        <a:lstStyle/>
        <a:p>
          <a:endParaRPr lang="en-US"/>
        </a:p>
      </dgm:t>
    </dgm:pt>
    <dgm:pt modelId="{BF6C13A7-97F1-4F74-80CD-75FDB57D6F8E}" type="sibTrans" cxnId="{3A14053A-2E6B-4843-8201-142B603EE5AE}">
      <dgm:prSet/>
      <dgm:spPr/>
      <dgm:t>
        <a:bodyPr/>
        <a:lstStyle/>
        <a:p>
          <a:endParaRPr lang="en-US"/>
        </a:p>
      </dgm:t>
    </dgm:pt>
    <dgm:pt modelId="{67B1864D-C074-431A-BAA5-50268E6AD177}">
      <dgm:prSet/>
      <dgm:spPr/>
      <dgm:t>
        <a:bodyPr/>
        <a:lstStyle/>
        <a:p>
          <a:r>
            <a:rPr lang="en-US" dirty="0"/>
            <a:t>Importance of control statements in programming</a:t>
          </a:r>
        </a:p>
      </dgm:t>
    </dgm:pt>
    <dgm:pt modelId="{2D366FFA-31CB-4ABA-9439-0C918A79D9E4}" type="parTrans" cxnId="{7ED7807F-43F2-44D4-B4C0-FBCF20A9788B}">
      <dgm:prSet/>
      <dgm:spPr/>
      <dgm:t>
        <a:bodyPr/>
        <a:lstStyle/>
        <a:p>
          <a:endParaRPr lang="en-US"/>
        </a:p>
      </dgm:t>
    </dgm:pt>
    <dgm:pt modelId="{5B4A8D7A-2B6C-4758-BCF1-E09EE3E74ECA}" type="sibTrans" cxnId="{7ED7807F-43F2-44D4-B4C0-FBCF20A9788B}">
      <dgm:prSet/>
      <dgm:spPr/>
      <dgm:t>
        <a:bodyPr/>
        <a:lstStyle/>
        <a:p>
          <a:endParaRPr lang="en-US"/>
        </a:p>
      </dgm:t>
    </dgm:pt>
    <dgm:pt modelId="{7D435C29-E8B0-4605-99D8-10D76568AEED}">
      <dgm:prSet/>
      <dgm:spPr/>
      <dgm:t>
        <a:bodyPr/>
        <a:lstStyle/>
        <a:p>
          <a:r>
            <a:rPr lang="en-US" dirty="0"/>
            <a:t>Overview of if/else and switch-case constructs</a:t>
          </a:r>
        </a:p>
      </dgm:t>
    </dgm:pt>
    <dgm:pt modelId="{4315B5A2-78F0-43D2-90F2-49A9ABD0D2B3}" type="parTrans" cxnId="{0EC5FD96-FF76-417F-9EA2-87B7D960B3E6}">
      <dgm:prSet/>
      <dgm:spPr/>
      <dgm:t>
        <a:bodyPr/>
        <a:lstStyle/>
        <a:p>
          <a:endParaRPr lang="en-US"/>
        </a:p>
      </dgm:t>
    </dgm:pt>
    <dgm:pt modelId="{97E08261-3EDF-4A5A-ACCD-15E8EC190C72}" type="sibTrans" cxnId="{0EC5FD96-FF76-417F-9EA2-87B7D960B3E6}">
      <dgm:prSet/>
      <dgm:spPr/>
      <dgm:t>
        <a:bodyPr/>
        <a:lstStyle/>
        <a:p>
          <a:endParaRPr lang="en-US"/>
        </a:p>
      </dgm:t>
    </dgm:pt>
    <dgm:pt modelId="{C8BCE48D-2EFF-4F9B-B5F6-835C55AEFFA4}" type="pres">
      <dgm:prSet presAssocID="{97C2E015-0588-40A0-B75C-40AAD4AAA638}" presName="root" presStyleCnt="0">
        <dgm:presLayoutVars>
          <dgm:dir/>
          <dgm:resizeHandles val="exact"/>
        </dgm:presLayoutVars>
      </dgm:prSet>
      <dgm:spPr/>
    </dgm:pt>
    <dgm:pt modelId="{D15C0CA7-CE2C-44CC-93E4-13386126775C}" type="pres">
      <dgm:prSet presAssocID="{9DF53039-0A57-42CF-ACED-7A7FFCAEB231}" presName="compNode" presStyleCnt="0"/>
      <dgm:spPr/>
    </dgm:pt>
    <dgm:pt modelId="{C66478F9-C825-4F96-B823-7F2B3BA2276F}" type="pres">
      <dgm:prSet presAssocID="{9DF53039-0A57-42CF-ACED-7A7FFCAEB2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FDF59CB2-ED74-437F-8CAE-3151A6CB1E2E}" type="pres">
      <dgm:prSet presAssocID="{9DF53039-0A57-42CF-ACED-7A7FFCAEB231}" presName="spaceRect" presStyleCnt="0"/>
      <dgm:spPr/>
    </dgm:pt>
    <dgm:pt modelId="{878D7FB9-6343-4A7E-92A4-6AEFCBA37CF0}" type="pres">
      <dgm:prSet presAssocID="{9DF53039-0A57-42CF-ACED-7A7FFCAEB231}" presName="textRect" presStyleLbl="revTx" presStyleIdx="0" presStyleCnt="3">
        <dgm:presLayoutVars>
          <dgm:chMax val="1"/>
          <dgm:chPref val="1"/>
        </dgm:presLayoutVars>
      </dgm:prSet>
      <dgm:spPr/>
    </dgm:pt>
    <dgm:pt modelId="{67D29520-2223-4401-A63D-A00C22A576FF}" type="pres">
      <dgm:prSet presAssocID="{BF6C13A7-97F1-4F74-80CD-75FDB57D6F8E}" presName="sibTrans" presStyleCnt="0"/>
      <dgm:spPr/>
    </dgm:pt>
    <dgm:pt modelId="{DC13D0B0-9666-4A52-87F6-D5C3FEBFCE3C}" type="pres">
      <dgm:prSet presAssocID="{67B1864D-C074-431A-BAA5-50268E6AD177}" presName="compNode" presStyleCnt="0"/>
      <dgm:spPr/>
    </dgm:pt>
    <dgm:pt modelId="{8F671BD9-2E53-467C-B368-E8AFD39066B7}" type="pres">
      <dgm:prSet presAssocID="{67B1864D-C074-431A-BAA5-50268E6AD1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7FCD817-5F3F-4C3F-A701-C84753371215}" type="pres">
      <dgm:prSet presAssocID="{67B1864D-C074-431A-BAA5-50268E6AD177}" presName="spaceRect" presStyleCnt="0"/>
      <dgm:spPr/>
    </dgm:pt>
    <dgm:pt modelId="{821655D7-B29D-4BF7-9B8A-055B5D4BFFD6}" type="pres">
      <dgm:prSet presAssocID="{67B1864D-C074-431A-BAA5-50268E6AD177}" presName="textRect" presStyleLbl="revTx" presStyleIdx="1" presStyleCnt="3">
        <dgm:presLayoutVars>
          <dgm:chMax val="1"/>
          <dgm:chPref val="1"/>
        </dgm:presLayoutVars>
      </dgm:prSet>
      <dgm:spPr/>
    </dgm:pt>
    <dgm:pt modelId="{2882D5D9-A936-4E82-BB00-E1C40DF71E99}" type="pres">
      <dgm:prSet presAssocID="{5B4A8D7A-2B6C-4758-BCF1-E09EE3E74ECA}" presName="sibTrans" presStyleCnt="0"/>
      <dgm:spPr/>
    </dgm:pt>
    <dgm:pt modelId="{582BBE5F-100B-4ABD-ADA5-A7AF6F5F9255}" type="pres">
      <dgm:prSet presAssocID="{7D435C29-E8B0-4605-99D8-10D76568AEED}" presName="compNode" presStyleCnt="0"/>
      <dgm:spPr/>
    </dgm:pt>
    <dgm:pt modelId="{77CC59F2-1E2C-4F0F-AE9C-9D0C6CCC6CB2}" type="pres">
      <dgm:prSet presAssocID="{7D435C29-E8B0-4605-99D8-10D76568AE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66442C36-EAAD-4ABE-B9B6-1DA2CB3DA16E}" type="pres">
      <dgm:prSet presAssocID="{7D435C29-E8B0-4605-99D8-10D76568AEED}" presName="spaceRect" presStyleCnt="0"/>
      <dgm:spPr/>
    </dgm:pt>
    <dgm:pt modelId="{471CC7A6-F5EB-46AB-B9C5-F1D31336FF83}" type="pres">
      <dgm:prSet presAssocID="{7D435C29-E8B0-4605-99D8-10D76568AEED}" presName="textRect" presStyleLbl="revTx" presStyleIdx="2" presStyleCnt="3">
        <dgm:presLayoutVars>
          <dgm:chMax val="1"/>
          <dgm:chPref val="1"/>
        </dgm:presLayoutVars>
      </dgm:prSet>
      <dgm:spPr/>
    </dgm:pt>
  </dgm:ptLst>
  <dgm:cxnLst>
    <dgm:cxn modelId="{4C901D11-068A-4D71-866F-3D884579F70B}" type="presOf" srcId="{97C2E015-0588-40A0-B75C-40AAD4AAA638}" destId="{C8BCE48D-2EFF-4F9B-B5F6-835C55AEFFA4}" srcOrd="0" destOrd="0" presId="urn:microsoft.com/office/officeart/2018/2/layout/IconLabelList"/>
    <dgm:cxn modelId="{5370C817-83F6-4F1C-8ABB-CFD4F5B965E7}" type="presOf" srcId="{67B1864D-C074-431A-BAA5-50268E6AD177}" destId="{821655D7-B29D-4BF7-9B8A-055B5D4BFFD6}" srcOrd="0" destOrd="0" presId="urn:microsoft.com/office/officeart/2018/2/layout/IconLabelList"/>
    <dgm:cxn modelId="{35DD2E36-CA14-4ECD-BCC2-EFF5F92D626A}" type="presOf" srcId="{7D435C29-E8B0-4605-99D8-10D76568AEED}" destId="{471CC7A6-F5EB-46AB-B9C5-F1D31336FF83}" srcOrd="0" destOrd="0" presId="urn:microsoft.com/office/officeart/2018/2/layout/IconLabelList"/>
    <dgm:cxn modelId="{3A14053A-2E6B-4843-8201-142B603EE5AE}" srcId="{97C2E015-0588-40A0-B75C-40AAD4AAA638}" destId="{9DF53039-0A57-42CF-ACED-7A7FFCAEB231}" srcOrd="0" destOrd="0" parTransId="{6FF76B8D-C220-4A15-8F18-94BF891E38CA}" sibTransId="{BF6C13A7-97F1-4F74-80CD-75FDB57D6F8E}"/>
    <dgm:cxn modelId="{7ED7807F-43F2-44D4-B4C0-FBCF20A9788B}" srcId="{97C2E015-0588-40A0-B75C-40AAD4AAA638}" destId="{67B1864D-C074-431A-BAA5-50268E6AD177}" srcOrd="1" destOrd="0" parTransId="{2D366FFA-31CB-4ABA-9439-0C918A79D9E4}" sibTransId="{5B4A8D7A-2B6C-4758-BCF1-E09EE3E74ECA}"/>
    <dgm:cxn modelId="{0EC5FD96-FF76-417F-9EA2-87B7D960B3E6}" srcId="{97C2E015-0588-40A0-B75C-40AAD4AAA638}" destId="{7D435C29-E8B0-4605-99D8-10D76568AEED}" srcOrd="2" destOrd="0" parTransId="{4315B5A2-78F0-43D2-90F2-49A9ABD0D2B3}" sibTransId="{97E08261-3EDF-4A5A-ACCD-15E8EC190C72}"/>
    <dgm:cxn modelId="{50F871A1-25AD-465C-944E-11ACA16C5D68}" type="presOf" srcId="{9DF53039-0A57-42CF-ACED-7A7FFCAEB231}" destId="{878D7FB9-6343-4A7E-92A4-6AEFCBA37CF0}" srcOrd="0" destOrd="0" presId="urn:microsoft.com/office/officeart/2018/2/layout/IconLabelList"/>
    <dgm:cxn modelId="{7A8FA0EF-424A-450B-AE06-0BBB88FFD766}" type="presParOf" srcId="{C8BCE48D-2EFF-4F9B-B5F6-835C55AEFFA4}" destId="{D15C0CA7-CE2C-44CC-93E4-13386126775C}" srcOrd="0" destOrd="0" presId="urn:microsoft.com/office/officeart/2018/2/layout/IconLabelList"/>
    <dgm:cxn modelId="{54FEF5B5-2D1F-4BEF-A03B-7AE497590A0B}" type="presParOf" srcId="{D15C0CA7-CE2C-44CC-93E4-13386126775C}" destId="{C66478F9-C825-4F96-B823-7F2B3BA2276F}" srcOrd="0" destOrd="0" presId="urn:microsoft.com/office/officeart/2018/2/layout/IconLabelList"/>
    <dgm:cxn modelId="{F4D4122B-EBC8-4564-9626-A60C92592FD9}" type="presParOf" srcId="{D15C0CA7-CE2C-44CC-93E4-13386126775C}" destId="{FDF59CB2-ED74-437F-8CAE-3151A6CB1E2E}" srcOrd="1" destOrd="0" presId="urn:microsoft.com/office/officeart/2018/2/layout/IconLabelList"/>
    <dgm:cxn modelId="{96E9BAA9-6ACD-4092-9280-286601AB344F}" type="presParOf" srcId="{D15C0CA7-CE2C-44CC-93E4-13386126775C}" destId="{878D7FB9-6343-4A7E-92A4-6AEFCBA37CF0}" srcOrd="2" destOrd="0" presId="urn:microsoft.com/office/officeart/2018/2/layout/IconLabelList"/>
    <dgm:cxn modelId="{FBF0BEE7-B372-4ADE-8352-969D4C050F10}" type="presParOf" srcId="{C8BCE48D-2EFF-4F9B-B5F6-835C55AEFFA4}" destId="{67D29520-2223-4401-A63D-A00C22A576FF}" srcOrd="1" destOrd="0" presId="urn:microsoft.com/office/officeart/2018/2/layout/IconLabelList"/>
    <dgm:cxn modelId="{F24FB498-6A7A-4FD5-94DE-3BC7B24B4905}" type="presParOf" srcId="{C8BCE48D-2EFF-4F9B-B5F6-835C55AEFFA4}" destId="{DC13D0B0-9666-4A52-87F6-D5C3FEBFCE3C}" srcOrd="2" destOrd="0" presId="urn:microsoft.com/office/officeart/2018/2/layout/IconLabelList"/>
    <dgm:cxn modelId="{E1B03FE3-4E8B-4B9F-AE37-C363246DDFCB}" type="presParOf" srcId="{DC13D0B0-9666-4A52-87F6-D5C3FEBFCE3C}" destId="{8F671BD9-2E53-467C-B368-E8AFD39066B7}" srcOrd="0" destOrd="0" presId="urn:microsoft.com/office/officeart/2018/2/layout/IconLabelList"/>
    <dgm:cxn modelId="{8CB13724-7AE2-4906-AA0B-DE8962D68BF1}" type="presParOf" srcId="{DC13D0B0-9666-4A52-87F6-D5C3FEBFCE3C}" destId="{47FCD817-5F3F-4C3F-A701-C84753371215}" srcOrd="1" destOrd="0" presId="urn:microsoft.com/office/officeart/2018/2/layout/IconLabelList"/>
    <dgm:cxn modelId="{84FAD3ED-0E43-4207-9152-9E830C64C6A9}" type="presParOf" srcId="{DC13D0B0-9666-4A52-87F6-D5C3FEBFCE3C}" destId="{821655D7-B29D-4BF7-9B8A-055B5D4BFFD6}" srcOrd="2" destOrd="0" presId="urn:microsoft.com/office/officeart/2018/2/layout/IconLabelList"/>
    <dgm:cxn modelId="{2C13BF2C-E39A-4914-B2C2-8208E335B55C}" type="presParOf" srcId="{C8BCE48D-2EFF-4F9B-B5F6-835C55AEFFA4}" destId="{2882D5D9-A936-4E82-BB00-E1C40DF71E99}" srcOrd="3" destOrd="0" presId="urn:microsoft.com/office/officeart/2018/2/layout/IconLabelList"/>
    <dgm:cxn modelId="{8413AC55-E36C-4217-9C89-B8AD43363B98}" type="presParOf" srcId="{C8BCE48D-2EFF-4F9B-B5F6-835C55AEFFA4}" destId="{582BBE5F-100B-4ABD-ADA5-A7AF6F5F9255}" srcOrd="4" destOrd="0" presId="urn:microsoft.com/office/officeart/2018/2/layout/IconLabelList"/>
    <dgm:cxn modelId="{1A0887A6-BA67-4F25-B335-1994500AE0EF}" type="presParOf" srcId="{582BBE5F-100B-4ABD-ADA5-A7AF6F5F9255}" destId="{77CC59F2-1E2C-4F0F-AE9C-9D0C6CCC6CB2}" srcOrd="0" destOrd="0" presId="urn:microsoft.com/office/officeart/2018/2/layout/IconLabelList"/>
    <dgm:cxn modelId="{365CA640-2648-4128-BEC5-120D5FEE3167}" type="presParOf" srcId="{582BBE5F-100B-4ABD-ADA5-A7AF6F5F9255}" destId="{66442C36-EAAD-4ABE-B9B6-1DA2CB3DA16E}" srcOrd="1" destOrd="0" presId="urn:microsoft.com/office/officeart/2018/2/layout/IconLabelList"/>
    <dgm:cxn modelId="{C4654500-553B-4CF3-AB49-183CCD1B77D6}" type="presParOf" srcId="{582BBE5F-100B-4ABD-ADA5-A7AF6F5F9255}" destId="{471CC7A6-F5EB-46AB-B9C5-F1D31336FF8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8C4F42-4827-4444-9E5A-84CC1E6F25B7}"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8AF6F8BE-5224-4836-A101-FCDD76C19ACB}">
      <dgm:prSet/>
      <dgm:spPr/>
      <dgm:t>
        <a:bodyPr/>
        <a:lstStyle/>
        <a:p>
          <a:r>
            <a:rPr lang="en-US"/>
            <a:t>The if statement is a fundamental control flow statement in Java used for decision-making</a:t>
          </a:r>
        </a:p>
      </dgm:t>
    </dgm:pt>
    <dgm:pt modelId="{76ADA29B-F640-4E9C-9E03-C9128E30595C}" type="parTrans" cxnId="{8BC9273B-C916-4BBF-BD26-E772D25688FB}">
      <dgm:prSet/>
      <dgm:spPr/>
      <dgm:t>
        <a:bodyPr/>
        <a:lstStyle/>
        <a:p>
          <a:endParaRPr lang="en-US"/>
        </a:p>
      </dgm:t>
    </dgm:pt>
    <dgm:pt modelId="{AFAA4900-51E6-4B3F-BF0F-01F245FF8FB8}" type="sibTrans" cxnId="{8BC9273B-C916-4BBF-BD26-E772D25688FB}">
      <dgm:prSet/>
      <dgm:spPr/>
      <dgm:t>
        <a:bodyPr/>
        <a:lstStyle/>
        <a:p>
          <a:endParaRPr lang="en-US"/>
        </a:p>
      </dgm:t>
    </dgm:pt>
    <dgm:pt modelId="{4A4CE05B-3C19-4D8B-ADF8-B6A7B3BEAE93}">
      <dgm:prSet/>
      <dgm:spPr/>
      <dgm:t>
        <a:bodyPr/>
        <a:lstStyle/>
        <a:p>
          <a:r>
            <a:rPr lang="en-US"/>
            <a:t>It allows a program to execute a certain block of code only if a specified condition is true</a:t>
          </a:r>
        </a:p>
      </dgm:t>
    </dgm:pt>
    <dgm:pt modelId="{E6894F7D-424A-4259-A3A0-D23986BA3461}" type="parTrans" cxnId="{879DDF19-6149-44D2-9CD7-B2A4E343AA6E}">
      <dgm:prSet/>
      <dgm:spPr/>
      <dgm:t>
        <a:bodyPr/>
        <a:lstStyle/>
        <a:p>
          <a:endParaRPr lang="en-US"/>
        </a:p>
      </dgm:t>
    </dgm:pt>
    <dgm:pt modelId="{1A74168C-DC65-44AB-9F76-FAEEEBE3AD9A}" type="sibTrans" cxnId="{879DDF19-6149-44D2-9CD7-B2A4E343AA6E}">
      <dgm:prSet/>
      <dgm:spPr/>
      <dgm:t>
        <a:bodyPr/>
        <a:lstStyle/>
        <a:p>
          <a:endParaRPr lang="en-US"/>
        </a:p>
      </dgm:t>
    </dgm:pt>
    <dgm:pt modelId="{4AAB8ECE-33C4-4305-9488-A40477D953E7}" type="pres">
      <dgm:prSet presAssocID="{398C4F42-4827-4444-9E5A-84CC1E6F25B7}" presName="outerComposite" presStyleCnt="0">
        <dgm:presLayoutVars>
          <dgm:chMax val="5"/>
          <dgm:dir/>
          <dgm:resizeHandles val="exact"/>
        </dgm:presLayoutVars>
      </dgm:prSet>
      <dgm:spPr/>
    </dgm:pt>
    <dgm:pt modelId="{B556F904-C868-4A51-AF5B-A3AE73BF590C}" type="pres">
      <dgm:prSet presAssocID="{398C4F42-4827-4444-9E5A-84CC1E6F25B7}" presName="dummyMaxCanvas" presStyleCnt="0">
        <dgm:presLayoutVars/>
      </dgm:prSet>
      <dgm:spPr/>
    </dgm:pt>
    <dgm:pt modelId="{7CFB0DD4-B70F-4984-B655-20B147108D34}" type="pres">
      <dgm:prSet presAssocID="{398C4F42-4827-4444-9E5A-84CC1E6F25B7}" presName="TwoNodes_1" presStyleLbl="node1" presStyleIdx="0" presStyleCnt="2">
        <dgm:presLayoutVars>
          <dgm:bulletEnabled val="1"/>
        </dgm:presLayoutVars>
      </dgm:prSet>
      <dgm:spPr/>
    </dgm:pt>
    <dgm:pt modelId="{4457A79D-E990-4A00-9C15-BDE1931120D0}" type="pres">
      <dgm:prSet presAssocID="{398C4F42-4827-4444-9E5A-84CC1E6F25B7}" presName="TwoNodes_2" presStyleLbl="node1" presStyleIdx="1" presStyleCnt="2">
        <dgm:presLayoutVars>
          <dgm:bulletEnabled val="1"/>
        </dgm:presLayoutVars>
      </dgm:prSet>
      <dgm:spPr/>
    </dgm:pt>
    <dgm:pt modelId="{D7A612AC-F43A-40FE-9880-757E15990CC0}" type="pres">
      <dgm:prSet presAssocID="{398C4F42-4827-4444-9E5A-84CC1E6F25B7}" presName="TwoConn_1-2" presStyleLbl="fgAccFollowNode1" presStyleIdx="0" presStyleCnt="1">
        <dgm:presLayoutVars>
          <dgm:bulletEnabled val="1"/>
        </dgm:presLayoutVars>
      </dgm:prSet>
      <dgm:spPr/>
    </dgm:pt>
    <dgm:pt modelId="{A10D85C9-A370-431A-BDA1-BA8CEC0CCDB7}" type="pres">
      <dgm:prSet presAssocID="{398C4F42-4827-4444-9E5A-84CC1E6F25B7}" presName="TwoNodes_1_text" presStyleLbl="node1" presStyleIdx="1" presStyleCnt="2">
        <dgm:presLayoutVars>
          <dgm:bulletEnabled val="1"/>
        </dgm:presLayoutVars>
      </dgm:prSet>
      <dgm:spPr/>
    </dgm:pt>
    <dgm:pt modelId="{83B29D56-E05A-416E-A22A-B39880EC5466}" type="pres">
      <dgm:prSet presAssocID="{398C4F42-4827-4444-9E5A-84CC1E6F25B7}" presName="TwoNodes_2_text" presStyleLbl="node1" presStyleIdx="1" presStyleCnt="2">
        <dgm:presLayoutVars>
          <dgm:bulletEnabled val="1"/>
        </dgm:presLayoutVars>
      </dgm:prSet>
      <dgm:spPr/>
    </dgm:pt>
  </dgm:ptLst>
  <dgm:cxnLst>
    <dgm:cxn modelId="{879DDF19-6149-44D2-9CD7-B2A4E343AA6E}" srcId="{398C4F42-4827-4444-9E5A-84CC1E6F25B7}" destId="{4A4CE05B-3C19-4D8B-ADF8-B6A7B3BEAE93}" srcOrd="1" destOrd="0" parTransId="{E6894F7D-424A-4259-A3A0-D23986BA3461}" sibTransId="{1A74168C-DC65-44AB-9F76-FAEEEBE3AD9A}"/>
    <dgm:cxn modelId="{04C3AE22-DB84-4F73-A2EB-959385046B4C}" type="presOf" srcId="{4A4CE05B-3C19-4D8B-ADF8-B6A7B3BEAE93}" destId="{83B29D56-E05A-416E-A22A-B39880EC5466}" srcOrd="1" destOrd="0" presId="urn:microsoft.com/office/officeart/2005/8/layout/vProcess5"/>
    <dgm:cxn modelId="{CFDA1A29-8294-402C-9004-9B8BDFB8016E}" type="presOf" srcId="{4A4CE05B-3C19-4D8B-ADF8-B6A7B3BEAE93}" destId="{4457A79D-E990-4A00-9C15-BDE1931120D0}" srcOrd="0" destOrd="0" presId="urn:microsoft.com/office/officeart/2005/8/layout/vProcess5"/>
    <dgm:cxn modelId="{D15FCC37-81B2-43E7-8C36-01970700084F}" type="presOf" srcId="{AFAA4900-51E6-4B3F-BF0F-01F245FF8FB8}" destId="{D7A612AC-F43A-40FE-9880-757E15990CC0}" srcOrd="0" destOrd="0" presId="urn:microsoft.com/office/officeart/2005/8/layout/vProcess5"/>
    <dgm:cxn modelId="{8BC9273B-C916-4BBF-BD26-E772D25688FB}" srcId="{398C4F42-4827-4444-9E5A-84CC1E6F25B7}" destId="{8AF6F8BE-5224-4836-A101-FCDD76C19ACB}" srcOrd="0" destOrd="0" parTransId="{76ADA29B-F640-4E9C-9E03-C9128E30595C}" sibTransId="{AFAA4900-51E6-4B3F-BF0F-01F245FF8FB8}"/>
    <dgm:cxn modelId="{B0455C60-2C4D-4CF0-AF96-6D4EEA4D5FBD}" type="presOf" srcId="{8AF6F8BE-5224-4836-A101-FCDD76C19ACB}" destId="{A10D85C9-A370-431A-BDA1-BA8CEC0CCDB7}" srcOrd="1" destOrd="0" presId="urn:microsoft.com/office/officeart/2005/8/layout/vProcess5"/>
    <dgm:cxn modelId="{64682688-719F-46BA-95C0-9CE6D181C764}" type="presOf" srcId="{398C4F42-4827-4444-9E5A-84CC1E6F25B7}" destId="{4AAB8ECE-33C4-4305-9488-A40477D953E7}" srcOrd="0" destOrd="0" presId="urn:microsoft.com/office/officeart/2005/8/layout/vProcess5"/>
    <dgm:cxn modelId="{B00D6AC8-1331-4E12-A5F8-8DCA8EAB6B80}" type="presOf" srcId="{8AF6F8BE-5224-4836-A101-FCDD76C19ACB}" destId="{7CFB0DD4-B70F-4984-B655-20B147108D34}" srcOrd="0" destOrd="0" presId="urn:microsoft.com/office/officeart/2005/8/layout/vProcess5"/>
    <dgm:cxn modelId="{EC7D9FD8-B585-47D7-87F2-64DA2261B836}" type="presParOf" srcId="{4AAB8ECE-33C4-4305-9488-A40477D953E7}" destId="{B556F904-C868-4A51-AF5B-A3AE73BF590C}" srcOrd="0" destOrd="0" presId="urn:microsoft.com/office/officeart/2005/8/layout/vProcess5"/>
    <dgm:cxn modelId="{6167F3F8-4708-459D-9CB1-7C9A8D58864D}" type="presParOf" srcId="{4AAB8ECE-33C4-4305-9488-A40477D953E7}" destId="{7CFB0DD4-B70F-4984-B655-20B147108D34}" srcOrd="1" destOrd="0" presId="urn:microsoft.com/office/officeart/2005/8/layout/vProcess5"/>
    <dgm:cxn modelId="{3F6DDB62-BFA2-4D07-9F12-E0851A50AD4A}" type="presParOf" srcId="{4AAB8ECE-33C4-4305-9488-A40477D953E7}" destId="{4457A79D-E990-4A00-9C15-BDE1931120D0}" srcOrd="2" destOrd="0" presId="urn:microsoft.com/office/officeart/2005/8/layout/vProcess5"/>
    <dgm:cxn modelId="{5648B6CF-A67C-4C9D-9BDC-3D52B8C07930}" type="presParOf" srcId="{4AAB8ECE-33C4-4305-9488-A40477D953E7}" destId="{D7A612AC-F43A-40FE-9880-757E15990CC0}" srcOrd="3" destOrd="0" presId="urn:microsoft.com/office/officeart/2005/8/layout/vProcess5"/>
    <dgm:cxn modelId="{33226CA9-B33A-4B58-AEF4-E1135CB77B3E}" type="presParOf" srcId="{4AAB8ECE-33C4-4305-9488-A40477D953E7}" destId="{A10D85C9-A370-431A-BDA1-BA8CEC0CCDB7}" srcOrd="4" destOrd="0" presId="urn:microsoft.com/office/officeart/2005/8/layout/vProcess5"/>
    <dgm:cxn modelId="{317EB1F8-2D4E-4C5A-ACBF-B6A0CE553591}" type="presParOf" srcId="{4AAB8ECE-33C4-4305-9488-A40477D953E7}" destId="{83B29D56-E05A-416E-A22A-B39880EC5466}"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4530F6-5E38-45FF-B7DA-79F4DEB0940C}"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23641C95-75B7-49A7-9825-0AD068887F6A}">
      <dgm:prSet/>
      <dgm:spPr/>
      <dgm:t>
        <a:bodyPr/>
        <a:lstStyle/>
        <a:p>
          <a:r>
            <a:rPr lang="en-US"/>
            <a:t>The if-else statement extends the functionality of the if statement by providing an alternative block of code to execute when the condition is false</a:t>
          </a:r>
        </a:p>
      </dgm:t>
    </dgm:pt>
    <dgm:pt modelId="{5EADF035-8264-4A5E-8272-AEF1355C653D}" type="parTrans" cxnId="{F0CBEB2C-45E2-44E6-8B56-AA65155F51E8}">
      <dgm:prSet/>
      <dgm:spPr/>
      <dgm:t>
        <a:bodyPr/>
        <a:lstStyle/>
        <a:p>
          <a:endParaRPr lang="en-US"/>
        </a:p>
      </dgm:t>
    </dgm:pt>
    <dgm:pt modelId="{D23484DB-84D2-4B57-B52D-6C133B005942}" type="sibTrans" cxnId="{F0CBEB2C-45E2-44E6-8B56-AA65155F51E8}">
      <dgm:prSet/>
      <dgm:spPr/>
      <dgm:t>
        <a:bodyPr/>
        <a:lstStyle/>
        <a:p>
          <a:endParaRPr lang="en-US"/>
        </a:p>
      </dgm:t>
    </dgm:pt>
    <dgm:pt modelId="{97349A5A-C6F2-4204-A5C9-B387507312D9}">
      <dgm:prSet/>
      <dgm:spPr/>
      <dgm:t>
        <a:bodyPr/>
        <a:lstStyle/>
        <a:p>
          <a:r>
            <a:rPr lang="en-US"/>
            <a:t>It allows a program to choose between two different courses of action based on the result of a condition</a:t>
          </a:r>
        </a:p>
      </dgm:t>
    </dgm:pt>
    <dgm:pt modelId="{B5E9C9CE-29BC-435C-ACB7-16E5CA725523}" type="parTrans" cxnId="{07DA22EB-E3E7-408E-9940-36F57D7019D8}">
      <dgm:prSet/>
      <dgm:spPr/>
      <dgm:t>
        <a:bodyPr/>
        <a:lstStyle/>
        <a:p>
          <a:endParaRPr lang="en-US"/>
        </a:p>
      </dgm:t>
    </dgm:pt>
    <dgm:pt modelId="{D27982D8-D73F-4EC4-BEC1-363ED9725C1E}" type="sibTrans" cxnId="{07DA22EB-E3E7-408E-9940-36F57D7019D8}">
      <dgm:prSet/>
      <dgm:spPr/>
      <dgm:t>
        <a:bodyPr/>
        <a:lstStyle/>
        <a:p>
          <a:endParaRPr lang="en-US"/>
        </a:p>
      </dgm:t>
    </dgm:pt>
    <dgm:pt modelId="{860B49BC-2E46-4C92-98DF-1A91E1DB0B1A}" type="pres">
      <dgm:prSet presAssocID="{DF4530F6-5E38-45FF-B7DA-79F4DEB0940C}" presName="hierChild1" presStyleCnt="0">
        <dgm:presLayoutVars>
          <dgm:chPref val="1"/>
          <dgm:dir/>
          <dgm:animOne val="branch"/>
          <dgm:animLvl val="lvl"/>
          <dgm:resizeHandles/>
        </dgm:presLayoutVars>
      </dgm:prSet>
      <dgm:spPr/>
    </dgm:pt>
    <dgm:pt modelId="{9819C3D8-F3E0-46AB-B4F1-6F5AB67B4591}" type="pres">
      <dgm:prSet presAssocID="{23641C95-75B7-49A7-9825-0AD068887F6A}" presName="hierRoot1" presStyleCnt="0"/>
      <dgm:spPr/>
    </dgm:pt>
    <dgm:pt modelId="{262E18D8-8118-4A33-BB6B-58E982D89F6E}" type="pres">
      <dgm:prSet presAssocID="{23641C95-75B7-49A7-9825-0AD068887F6A}" presName="composite" presStyleCnt="0"/>
      <dgm:spPr/>
    </dgm:pt>
    <dgm:pt modelId="{D2858E9B-EB6C-4602-9C3B-4BD28F3F4A94}" type="pres">
      <dgm:prSet presAssocID="{23641C95-75B7-49A7-9825-0AD068887F6A}" presName="background" presStyleLbl="node0" presStyleIdx="0" presStyleCnt="2"/>
      <dgm:spPr/>
    </dgm:pt>
    <dgm:pt modelId="{D156DAD2-38B9-4C51-84CD-D47BBC1B965B}" type="pres">
      <dgm:prSet presAssocID="{23641C95-75B7-49A7-9825-0AD068887F6A}" presName="text" presStyleLbl="fgAcc0" presStyleIdx="0" presStyleCnt="2">
        <dgm:presLayoutVars>
          <dgm:chPref val="3"/>
        </dgm:presLayoutVars>
      </dgm:prSet>
      <dgm:spPr/>
    </dgm:pt>
    <dgm:pt modelId="{490C8178-CADC-4C6E-9C27-35F5A601749B}" type="pres">
      <dgm:prSet presAssocID="{23641C95-75B7-49A7-9825-0AD068887F6A}" presName="hierChild2" presStyleCnt="0"/>
      <dgm:spPr/>
    </dgm:pt>
    <dgm:pt modelId="{F9C948D0-F87F-42EF-9AE3-4CA3E6B3A951}" type="pres">
      <dgm:prSet presAssocID="{97349A5A-C6F2-4204-A5C9-B387507312D9}" presName="hierRoot1" presStyleCnt="0"/>
      <dgm:spPr/>
    </dgm:pt>
    <dgm:pt modelId="{3FAEBFB3-615F-4269-8DC7-BFF57636BB46}" type="pres">
      <dgm:prSet presAssocID="{97349A5A-C6F2-4204-A5C9-B387507312D9}" presName="composite" presStyleCnt="0"/>
      <dgm:spPr/>
    </dgm:pt>
    <dgm:pt modelId="{B8267A33-0E10-4708-8058-83DC3F6EC4BB}" type="pres">
      <dgm:prSet presAssocID="{97349A5A-C6F2-4204-A5C9-B387507312D9}" presName="background" presStyleLbl="node0" presStyleIdx="1" presStyleCnt="2"/>
      <dgm:spPr/>
    </dgm:pt>
    <dgm:pt modelId="{492EB0AD-FE32-42D5-9591-0971613A7942}" type="pres">
      <dgm:prSet presAssocID="{97349A5A-C6F2-4204-A5C9-B387507312D9}" presName="text" presStyleLbl="fgAcc0" presStyleIdx="1" presStyleCnt="2">
        <dgm:presLayoutVars>
          <dgm:chPref val="3"/>
        </dgm:presLayoutVars>
      </dgm:prSet>
      <dgm:spPr/>
    </dgm:pt>
    <dgm:pt modelId="{1BB524C5-C2B4-41AB-A3D7-1E87BD592549}" type="pres">
      <dgm:prSet presAssocID="{97349A5A-C6F2-4204-A5C9-B387507312D9}" presName="hierChild2" presStyleCnt="0"/>
      <dgm:spPr/>
    </dgm:pt>
  </dgm:ptLst>
  <dgm:cxnLst>
    <dgm:cxn modelId="{E85CE424-AD3E-495F-AC53-6AEB3FDBFD31}" type="presOf" srcId="{23641C95-75B7-49A7-9825-0AD068887F6A}" destId="{D156DAD2-38B9-4C51-84CD-D47BBC1B965B}" srcOrd="0" destOrd="0" presId="urn:microsoft.com/office/officeart/2005/8/layout/hierarchy1"/>
    <dgm:cxn modelId="{F0CBEB2C-45E2-44E6-8B56-AA65155F51E8}" srcId="{DF4530F6-5E38-45FF-B7DA-79F4DEB0940C}" destId="{23641C95-75B7-49A7-9825-0AD068887F6A}" srcOrd="0" destOrd="0" parTransId="{5EADF035-8264-4A5E-8272-AEF1355C653D}" sibTransId="{D23484DB-84D2-4B57-B52D-6C133B005942}"/>
    <dgm:cxn modelId="{11A3E559-21CD-49C3-9E41-93E61242CF83}" type="presOf" srcId="{97349A5A-C6F2-4204-A5C9-B387507312D9}" destId="{492EB0AD-FE32-42D5-9591-0971613A7942}" srcOrd="0" destOrd="0" presId="urn:microsoft.com/office/officeart/2005/8/layout/hierarchy1"/>
    <dgm:cxn modelId="{F5D70491-0EDB-452A-8814-145353D0218D}" type="presOf" srcId="{DF4530F6-5E38-45FF-B7DA-79F4DEB0940C}" destId="{860B49BC-2E46-4C92-98DF-1A91E1DB0B1A}" srcOrd="0" destOrd="0" presId="urn:microsoft.com/office/officeart/2005/8/layout/hierarchy1"/>
    <dgm:cxn modelId="{07DA22EB-E3E7-408E-9940-36F57D7019D8}" srcId="{DF4530F6-5E38-45FF-B7DA-79F4DEB0940C}" destId="{97349A5A-C6F2-4204-A5C9-B387507312D9}" srcOrd="1" destOrd="0" parTransId="{B5E9C9CE-29BC-435C-ACB7-16E5CA725523}" sibTransId="{D27982D8-D73F-4EC4-BEC1-363ED9725C1E}"/>
    <dgm:cxn modelId="{0035EAA4-54B4-4C69-AB15-510460CD0537}" type="presParOf" srcId="{860B49BC-2E46-4C92-98DF-1A91E1DB0B1A}" destId="{9819C3D8-F3E0-46AB-B4F1-6F5AB67B4591}" srcOrd="0" destOrd="0" presId="urn:microsoft.com/office/officeart/2005/8/layout/hierarchy1"/>
    <dgm:cxn modelId="{02F7B05F-544C-4D53-92C1-73AAB456D74B}" type="presParOf" srcId="{9819C3D8-F3E0-46AB-B4F1-6F5AB67B4591}" destId="{262E18D8-8118-4A33-BB6B-58E982D89F6E}" srcOrd="0" destOrd="0" presId="urn:microsoft.com/office/officeart/2005/8/layout/hierarchy1"/>
    <dgm:cxn modelId="{8D380085-54B3-4856-85F3-43FE7CC2E839}" type="presParOf" srcId="{262E18D8-8118-4A33-BB6B-58E982D89F6E}" destId="{D2858E9B-EB6C-4602-9C3B-4BD28F3F4A94}" srcOrd="0" destOrd="0" presId="urn:microsoft.com/office/officeart/2005/8/layout/hierarchy1"/>
    <dgm:cxn modelId="{CFD252BD-FA54-4765-8AC4-D37A84F4F141}" type="presParOf" srcId="{262E18D8-8118-4A33-BB6B-58E982D89F6E}" destId="{D156DAD2-38B9-4C51-84CD-D47BBC1B965B}" srcOrd="1" destOrd="0" presId="urn:microsoft.com/office/officeart/2005/8/layout/hierarchy1"/>
    <dgm:cxn modelId="{674EEC81-179A-436F-A693-D8CD89DBF92B}" type="presParOf" srcId="{9819C3D8-F3E0-46AB-B4F1-6F5AB67B4591}" destId="{490C8178-CADC-4C6E-9C27-35F5A601749B}" srcOrd="1" destOrd="0" presId="urn:microsoft.com/office/officeart/2005/8/layout/hierarchy1"/>
    <dgm:cxn modelId="{29978E9C-7C2F-4C29-81DA-8509757ED4C6}" type="presParOf" srcId="{860B49BC-2E46-4C92-98DF-1A91E1DB0B1A}" destId="{F9C948D0-F87F-42EF-9AE3-4CA3E6B3A951}" srcOrd="1" destOrd="0" presId="urn:microsoft.com/office/officeart/2005/8/layout/hierarchy1"/>
    <dgm:cxn modelId="{6C53A5B0-A842-43E6-9BA3-93FECB141DE7}" type="presParOf" srcId="{F9C948D0-F87F-42EF-9AE3-4CA3E6B3A951}" destId="{3FAEBFB3-615F-4269-8DC7-BFF57636BB46}" srcOrd="0" destOrd="0" presId="urn:microsoft.com/office/officeart/2005/8/layout/hierarchy1"/>
    <dgm:cxn modelId="{C966DACA-21A4-4672-8667-2A03D7446B47}" type="presParOf" srcId="{3FAEBFB3-615F-4269-8DC7-BFF57636BB46}" destId="{B8267A33-0E10-4708-8058-83DC3F6EC4BB}" srcOrd="0" destOrd="0" presId="urn:microsoft.com/office/officeart/2005/8/layout/hierarchy1"/>
    <dgm:cxn modelId="{E5A7ADB7-0175-4E54-BE8F-1634271C5D95}" type="presParOf" srcId="{3FAEBFB3-615F-4269-8DC7-BFF57636BB46}" destId="{492EB0AD-FE32-42D5-9591-0971613A7942}" srcOrd="1" destOrd="0" presId="urn:microsoft.com/office/officeart/2005/8/layout/hierarchy1"/>
    <dgm:cxn modelId="{1086E80D-D167-4718-ABFB-90AD05689372}" type="presParOf" srcId="{F9C948D0-F87F-42EF-9AE3-4CA3E6B3A951}" destId="{1BB524C5-C2B4-41AB-A3D7-1E87BD59254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6F42E4-6075-4ED2-8E51-DFD8FC9C7AB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8F535A0-FF04-4ECA-AEE7-A4D389B9A088}">
      <dgm:prSet/>
      <dgm:spPr/>
      <dgm:t>
        <a:bodyPr/>
        <a:lstStyle/>
        <a:p>
          <a:r>
            <a:rPr lang="en-US"/>
            <a:t>Nested if-else statements are if-else statements that are nested within other if-else statements</a:t>
          </a:r>
        </a:p>
      </dgm:t>
    </dgm:pt>
    <dgm:pt modelId="{1CDEBE35-C44B-4108-AF29-7B1234372D86}" type="parTrans" cxnId="{298E279C-769F-40E8-9BDA-FC153C032054}">
      <dgm:prSet/>
      <dgm:spPr/>
      <dgm:t>
        <a:bodyPr/>
        <a:lstStyle/>
        <a:p>
          <a:endParaRPr lang="en-US"/>
        </a:p>
      </dgm:t>
    </dgm:pt>
    <dgm:pt modelId="{A15C0DE0-D6E5-4A7B-98ED-C802DD4C3A9E}" type="sibTrans" cxnId="{298E279C-769F-40E8-9BDA-FC153C032054}">
      <dgm:prSet/>
      <dgm:spPr/>
      <dgm:t>
        <a:bodyPr/>
        <a:lstStyle/>
        <a:p>
          <a:endParaRPr lang="en-US"/>
        </a:p>
      </dgm:t>
    </dgm:pt>
    <dgm:pt modelId="{6FCE3F2C-B212-43D4-AF3A-62D4A6E3B6DC}">
      <dgm:prSet/>
      <dgm:spPr/>
      <dgm:t>
        <a:bodyPr/>
        <a:lstStyle/>
        <a:p>
          <a:r>
            <a:rPr lang="en-US"/>
            <a:t>They allow for more complex decision-making by evaluating multiple conditions in a hierarchical manner</a:t>
          </a:r>
        </a:p>
      </dgm:t>
    </dgm:pt>
    <dgm:pt modelId="{8B1B5979-117B-4107-BF07-EAA2FE2D1FC6}" type="parTrans" cxnId="{3A30A3E3-AC01-4D3D-852B-BA00761C9FC0}">
      <dgm:prSet/>
      <dgm:spPr/>
      <dgm:t>
        <a:bodyPr/>
        <a:lstStyle/>
        <a:p>
          <a:endParaRPr lang="en-US"/>
        </a:p>
      </dgm:t>
    </dgm:pt>
    <dgm:pt modelId="{C45DB5D1-82FE-4CC0-8574-E4F65FAEDD5E}" type="sibTrans" cxnId="{3A30A3E3-AC01-4D3D-852B-BA00761C9FC0}">
      <dgm:prSet/>
      <dgm:spPr/>
      <dgm:t>
        <a:bodyPr/>
        <a:lstStyle/>
        <a:p>
          <a:endParaRPr lang="en-US"/>
        </a:p>
      </dgm:t>
    </dgm:pt>
    <dgm:pt modelId="{C693992E-0736-47A9-8A61-F5079D79C2F7}" type="pres">
      <dgm:prSet presAssocID="{1E6F42E4-6075-4ED2-8E51-DFD8FC9C7AB5}" presName="root" presStyleCnt="0">
        <dgm:presLayoutVars>
          <dgm:dir/>
          <dgm:resizeHandles val="exact"/>
        </dgm:presLayoutVars>
      </dgm:prSet>
      <dgm:spPr/>
    </dgm:pt>
    <dgm:pt modelId="{826DE1F5-0867-482D-899A-8A1E7FBDDA52}" type="pres">
      <dgm:prSet presAssocID="{78F535A0-FF04-4ECA-AEE7-A4D389B9A088}" presName="compNode" presStyleCnt="0"/>
      <dgm:spPr/>
    </dgm:pt>
    <dgm:pt modelId="{CD938EA0-328C-4DDF-A7AB-7DECA81F629A}" type="pres">
      <dgm:prSet presAssocID="{78F535A0-FF04-4ECA-AEE7-A4D389B9A088}" presName="bgRect" presStyleLbl="bgShp" presStyleIdx="0" presStyleCnt="2"/>
      <dgm:spPr/>
    </dgm:pt>
    <dgm:pt modelId="{ACAA532D-52AB-4D15-A14C-1FE6BBBD9874}" type="pres">
      <dgm:prSet presAssocID="{78F535A0-FF04-4ECA-AEE7-A4D389B9A0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Quotation Mark"/>
        </a:ext>
      </dgm:extLst>
    </dgm:pt>
    <dgm:pt modelId="{F843B60A-E53A-4AD4-840B-217993F03A13}" type="pres">
      <dgm:prSet presAssocID="{78F535A0-FF04-4ECA-AEE7-A4D389B9A088}" presName="spaceRect" presStyleCnt="0"/>
      <dgm:spPr/>
    </dgm:pt>
    <dgm:pt modelId="{1E7EEFBD-2C3B-43A7-BCE7-9F44360CC386}" type="pres">
      <dgm:prSet presAssocID="{78F535A0-FF04-4ECA-AEE7-A4D389B9A088}" presName="parTx" presStyleLbl="revTx" presStyleIdx="0" presStyleCnt="2">
        <dgm:presLayoutVars>
          <dgm:chMax val="0"/>
          <dgm:chPref val="0"/>
        </dgm:presLayoutVars>
      </dgm:prSet>
      <dgm:spPr/>
    </dgm:pt>
    <dgm:pt modelId="{2175D46A-438A-4FAC-A966-96BEE686363A}" type="pres">
      <dgm:prSet presAssocID="{A15C0DE0-D6E5-4A7B-98ED-C802DD4C3A9E}" presName="sibTrans" presStyleCnt="0"/>
      <dgm:spPr/>
    </dgm:pt>
    <dgm:pt modelId="{D8FF2DFE-06F0-4A00-BBF9-AE1C67213AD3}" type="pres">
      <dgm:prSet presAssocID="{6FCE3F2C-B212-43D4-AF3A-62D4A6E3B6DC}" presName="compNode" presStyleCnt="0"/>
      <dgm:spPr/>
    </dgm:pt>
    <dgm:pt modelId="{F0FD7EF5-C82B-46B6-9FE4-FD3F33AA1EFD}" type="pres">
      <dgm:prSet presAssocID="{6FCE3F2C-B212-43D4-AF3A-62D4A6E3B6DC}" presName="bgRect" presStyleLbl="bgShp" presStyleIdx="1" presStyleCnt="2"/>
      <dgm:spPr/>
    </dgm:pt>
    <dgm:pt modelId="{D3799325-308E-4949-B88F-F4F6F6C7CC74}" type="pres">
      <dgm:prSet presAssocID="{6FCE3F2C-B212-43D4-AF3A-62D4A6E3B6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733CE1E2-091F-4C7C-88AF-C4F628D4F593}" type="pres">
      <dgm:prSet presAssocID="{6FCE3F2C-B212-43D4-AF3A-62D4A6E3B6DC}" presName="spaceRect" presStyleCnt="0"/>
      <dgm:spPr/>
    </dgm:pt>
    <dgm:pt modelId="{C904264C-6D8B-4F22-AAC5-0014D5986F17}" type="pres">
      <dgm:prSet presAssocID="{6FCE3F2C-B212-43D4-AF3A-62D4A6E3B6DC}" presName="parTx" presStyleLbl="revTx" presStyleIdx="1" presStyleCnt="2">
        <dgm:presLayoutVars>
          <dgm:chMax val="0"/>
          <dgm:chPref val="0"/>
        </dgm:presLayoutVars>
      </dgm:prSet>
      <dgm:spPr/>
    </dgm:pt>
  </dgm:ptLst>
  <dgm:cxnLst>
    <dgm:cxn modelId="{19D2AC16-1169-4C32-9061-74CD768E87E2}" type="presOf" srcId="{6FCE3F2C-B212-43D4-AF3A-62D4A6E3B6DC}" destId="{C904264C-6D8B-4F22-AAC5-0014D5986F17}" srcOrd="0" destOrd="0" presId="urn:microsoft.com/office/officeart/2018/2/layout/IconVerticalSolidList"/>
    <dgm:cxn modelId="{298E279C-769F-40E8-9BDA-FC153C032054}" srcId="{1E6F42E4-6075-4ED2-8E51-DFD8FC9C7AB5}" destId="{78F535A0-FF04-4ECA-AEE7-A4D389B9A088}" srcOrd="0" destOrd="0" parTransId="{1CDEBE35-C44B-4108-AF29-7B1234372D86}" sibTransId="{A15C0DE0-D6E5-4A7B-98ED-C802DD4C3A9E}"/>
    <dgm:cxn modelId="{C1E06ABB-3204-4A9B-89D0-2770D45FC49C}" type="presOf" srcId="{78F535A0-FF04-4ECA-AEE7-A4D389B9A088}" destId="{1E7EEFBD-2C3B-43A7-BCE7-9F44360CC386}" srcOrd="0" destOrd="0" presId="urn:microsoft.com/office/officeart/2018/2/layout/IconVerticalSolidList"/>
    <dgm:cxn modelId="{3A30A3E3-AC01-4D3D-852B-BA00761C9FC0}" srcId="{1E6F42E4-6075-4ED2-8E51-DFD8FC9C7AB5}" destId="{6FCE3F2C-B212-43D4-AF3A-62D4A6E3B6DC}" srcOrd="1" destOrd="0" parTransId="{8B1B5979-117B-4107-BF07-EAA2FE2D1FC6}" sibTransId="{C45DB5D1-82FE-4CC0-8574-E4F65FAEDD5E}"/>
    <dgm:cxn modelId="{2418A5E6-CFF0-4C10-B508-39CE6349F259}" type="presOf" srcId="{1E6F42E4-6075-4ED2-8E51-DFD8FC9C7AB5}" destId="{C693992E-0736-47A9-8A61-F5079D79C2F7}" srcOrd="0" destOrd="0" presId="urn:microsoft.com/office/officeart/2018/2/layout/IconVerticalSolidList"/>
    <dgm:cxn modelId="{679FC518-C9CA-41E3-86D6-C7A218843ED7}" type="presParOf" srcId="{C693992E-0736-47A9-8A61-F5079D79C2F7}" destId="{826DE1F5-0867-482D-899A-8A1E7FBDDA52}" srcOrd="0" destOrd="0" presId="urn:microsoft.com/office/officeart/2018/2/layout/IconVerticalSolidList"/>
    <dgm:cxn modelId="{A2EE4437-0EC9-485C-A8B7-72160E76D161}" type="presParOf" srcId="{826DE1F5-0867-482D-899A-8A1E7FBDDA52}" destId="{CD938EA0-328C-4DDF-A7AB-7DECA81F629A}" srcOrd="0" destOrd="0" presId="urn:microsoft.com/office/officeart/2018/2/layout/IconVerticalSolidList"/>
    <dgm:cxn modelId="{3C044ACD-D102-4331-8869-B394E5C70015}" type="presParOf" srcId="{826DE1F5-0867-482D-899A-8A1E7FBDDA52}" destId="{ACAA532D-52AB-4D15-A14C-1FE6BBBD9874}" srcOrd="1" destOrd="0" presId="urn:microsoft.com/office/officeart/2018/2/layout/IconVerticalSolidList"/>
    <dgm:cxn modelId="{2A900FAD-E451-4B22-994A-65E190A2FB1B}" type="presParOf" srcId="{826DE1F5-0867-482D-899A-8A1E7FBDDA52}" destId="{F843B60A-E53A-4AD4-840B-217993F03A13}" srcOrd="2" destOrd="0" presId="urn:microsoft.com/office/officeart/2018/2/layout/IconVerticalSolidList"/>
    <dgm:cxn modelId="{A2997FCB-3797-4D16-8330-21445C4E0812}" type="presParOf" srcId="{826DE1F5-0867-482D-899A-8A1E7FBDDA52}" destId="{1E7EEFBD-2C3B-43A7-BCE7-9F44360CC386}" srcOrd="3" destOrd="0" presId="urn:microsoft.com/office/officeart/2018/2/layout/IconVerticalSolidList"/>
    <dgm:cxn modelId="{92CD525B-94C6-4F4E-90CF-446B35971251}" type="presParOf" srcId="{C693992E-0736-47A9-8A61-F5079D79C2F7}" destId="{2175D46A-438A-4FAC-A966-96BEE686363A}" srcOrd="1" destOrd="0" presId="urn:microsoft.com/office/officeart/2018/2/layout/IconVerticalSolidList"/>
    <dgm:cxn modelId="{9F19EE85-A257-411B-A040-D6B117187807}" type="presParOf" srcId="{C693992E-0736-47A9-8A61-F5079D79C2F7}" destId="{D8FF2DFE-06F0-4A00-BBF9-AE1C67213AD3}" srcOrd="2" destOrd="0" presId="urn:microsoft.com/office/officeart/2018/2/layout/IconVerticalSolidList"/>
    <dgm:cxn modelId="{3BE09DEF-34FC-432B-AFC9-FD829C7A69E1}" type="presParOf" srcId="{D8FF2DFE-06F0-4A00-BBF9-AE1C67213AD3}" destId="{F0FD7EF5-C82B-46B6-9FE4-FD3F33AA1EFD}" srcOrd="0" destOrd="0" presId="urn:microsoft.com/office/officeart/2018/2/layout/IconVerticalSolidList"/>
    <dgm:cxn modelId="{F10C617C-560C-4723-BC8D-635217A1D2DA}" type="presParOf" srcId="{D8FF2DFE-06F0-4A00-BBF9-AE1C67213AD3}" destId="{D3799325-308E-4949-B88F-F4F6F6C7CC74}" srcOrd="1" destOrd="0" presId="urn:microsoft.com/office/officeart/2018/2/layout/IconVerticalSolidList"/>
    <dgm:cxn modelId="{73CF9DAD-5A90-4706-AF0E-F96F382BC921}" type="presParOf" srcId="{D8FF2DFE-06F0-4A00-BBF9-AE1C67213AD3}" destId="{733CE1E2-091F-4C7C-88AF-C4F628D4F593}" srcOrd="2" destOrd="0" presId="urn:microsoft.com/office/officeart/2018/2/layout/IconVerticalSolidList"/>
    <dgm:cxn modelId="{934198A4-98BB-478A-A21F-E7EAB35FB17D}" type="presParOf" srcId="{D8FF2DFE-06F0-4A00-BBF9-AE1C67213AD3}" destId="{C904264C-6D8B-4F22-AAC5-0014D5986F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80BEA3-485A-4A75-8FB3-290EE3A2DFB1}"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AFA1CFDB-74D0-46B7-93C4-5943AF0104E0}">
      <dgm:prSet/>
      <dgm:spPr/>
      <dgm:t>
        <a:bodyPr/>
        <a:lstStyle/>
        <a:p>
          <a:r>
            <a:rPr lang="en-US"/>
            <a:t>Multiple if-else statements are a series of if-else statements that are executed sequentially</a:t>
          </a:r>
        </a:p>
      </dgm:t>
    </dgm:pt>
    <dgm:pt modelId="{EB3D9956-D9AC-4E21-B78D-F3174D9BB872}" type="parTrans" cxnId="{7E4D5C57-7995-4EF2-A419-0C8DBE084D69}">
      <dgm:prSet/>
      <dgm:spPr/>
      <dgm:t>
        <a:bodyPr/>
        <a:lstStyle/>
        <a:p>
          <a:endParaRPr lang="en-US"/>
        </a:p>
      </dgm:t>
    </dgm:pt>
    <dgm:pt modelId="{AE1B28A6-0B3D-4A33-BF54-03BA3BD7A4F0}" type="sibTrans" cxnId="{7E4D5C57-7995-4EF2-A419-0C8DBE084D69}">
      <dgm:prSet/>
      <dgm:spPr/>
      <dgm:t>
        <a:bodyPr/>
        <a:lstStyle/>
        <a:p>
          <a:endParaRPr lang="en-US"/>
        </a:p>
      </dgm:t>
    </dgm:pt>
    <dgm:pt modelId="{8F0656A1-6007-4C86-8637-3706F02FE623}">
      <dgm:prSet/>
      <dgm:spPr/>
      <dgm:t>
        <a:bodyPr/>
        <a:lstStyle/>
        <a:p>
          <a:r>
            <a:rPr lang="en-US"/>
            <a:t>They allow for handling multiple conditions independently, with each condition being evaluated in order</a:t>
          </a:r>
        </a:p>
      </dgm:t>
    </dgm:pt>
    <dgm:pt modelId="{B57A7490-79FE-4A23-A9AA-B57B87FAC8A8}" type="parTrans" cxnId="{71885692-E953-4830-9A00-3768A1FDC9F4}">
      <dgm:prSet/>
      <dgm:spPr/>
      <dgm:t>
        <a:bodyPr/>
        <a:lstStyle/>
        <a:p>
          <a:endParaRPr lang="en-US"/>
        </a:p>
      </dgm:t>
    </dgm:pt>
    <dgm:pt modelId="{79382FE2-427D-4638-ADBB-DF2F55CE12A5}" type="sibTrans" cxnId="{71885692-E953-4830-9A00-3768A1FDC9F4}">
      <dgm:prSet/>
      <dgm:spPr/>
      <dgm:t>
        <a:bodyPr/>
        <a:lstStyle/>
        <a:p>
          <a:endParaRPr lang="en-US"/>
        </a:p>
      </dgm:t>
    </dgm:pt>
    <dgm:pt modelId="{DB5E2B11-496A-49C2-BCDD-CC59E5454986}" type="pres">
      <dgm:prSet presAssocID="{BF80BEA3-485A-4A75-8FB3-290EE3A2DFB1}" presName="hierChild1" presStyleCnt="0">
        <dgm:presLayoutVars>
          <dgm:chPref val="1"/>
          <dgm:dir/>
          <dgm:animOne val="branch"/>
          <dgm:animLvl val="lvl"/>
          <dgm:resizeHandles/>
        </dgm:presLayoutVars>
      </dgm:prSet>
      <dgm:spPr/>
    </dgm:pt>
    <dgm:pt modelId="{6F81B3B6-11C8-4D3D-8AE2-16CF400EA801}" type="pres">
      <dgm:prSet presAssocID="{AFA1CFDB-74D0-46B7-93C4-5943AF0104E0}" presName="hierRoot1" presStyleCnt="0"/>
      <dgm:spPr/>
    </dgm:pt>
    <dgm:pt modelId="{4D6B79B9-4560-472A-881A-68459B2DD833}" type="pres">
      <dgm:prSet presAssocID="{AFA1CFDB-74D0-46B7-93C4-5943AF0104E0}" presName="composite" presStyleCnt="0"/>
      <dgm:spPr/>
    </dgm:pt>
    <dgm:pt modelId="{E1F43060-51E7-44FD-A420-BA1B51C3B858}" type="pres">
      <dgm:prSet presAssocID="{AFA1CFDB-74D0-46B7-93C4-5943AF0104E0}" presName="background" presStyleLbl="node0" presStyleIdx="0" presStyleCnt="2"/>
      <dgm:spPr/>
    </dgm:pt>
    <dgm:pt modelId="{06B2E479-48C3-49AF-8C44-D202861C834C}" type="pres">
      <dgm:prSet presAssocID="{AFA1CFDB-74D0-46B7-93C4-5943AF0104E0}" presName="text" presStyleLbl="fgAcc0" presStyleIdx="0" presStyleCnt="2">
        <dgm:presLayoutVars>
          <dgm:chPref val="3"/>
        </dgm:presLayoutVars>
      </dgm:prSet>
      <dgm:spPr/>
    </dgm:pt>
    <dgm:pt modelId="{F2A8954C-D9EE-4546-8A1B-A24D76A91C97}" type="pres">
      <dgm:prSet presAssocID="{AFA1CFDB-74D0-46B7-93C4-5943AF0104E0}" presName="hierChild2" presStyleCnt="0"/>
      <dgm:spPr/>
    </dgm:pt>
    <dgm:pt modelId="{6FA2064B-7ED8-4F9C-A64A-69BFD8DBD74B}" type="pres">
      <dgm:prSet presAssocID="{8F0656A1-6007-4C86-8637-3706F02FE623}" presName="hierRoot1" presStyleCnt="0"/>
      <dgm:spPr/>
    </dgm:pt>
    <dgm:pt modelId="{3B291992-D8DB-49CA-B1D5-BFEAFA74CB52}" type="pres">
      <dgm:prSet presAssocID="{8F0656A1-6007-4C86-8637-3706F02FE623}" presName="composite" presStyleCnt="0"/>
      <dgm:spPr/>
    </dgm:pt>
    <dgm:pt modelId="{86D13495-49C6-4720-845F-FD810C6455E0}" type="pres">
      <dgm:prSet presAssocID="{8F0656A1-6007-4C86-8637-3706F02FE623}" presName="background" presStyleLbl="node0" presStyleIdx="1" presStyleCnt="2"/>
      <dgm:spPr/>
    </dgm:pt>
    <dgm:pt modelId="{1F32D2BE-CAAC-4072-B121-A8CD4CA09F15}" type="pres">
      <dgm:prSet presAssocID="{8F0656A1-6007-4C86-8637-3706F02FE623}" presName="text" presStyleLbl="fgAcc0" presStyleIdx="1" presStyleCnt="2">
        <dgm:presLayoutVars>
          <dgm:chPref val="3"/>
        </dgm:presLayoutVars>
      </dgm:prSet>
      <dgm:spPr/>
    </dgm:pt>
    <dgm:pt modelId="{36D22FCF-EA4E-4969-A4F1-E39D4103D91E}" type="pres">
      <dgm:prSet presAssocID="{8F0656A1-6007-4C86-8637-3706F02FE623}" presName="hierChild2" presStyleCnt="0"/>
      <dgm:spPr/>
    </dgm:pt>
  </dgm:ptLst>
  <dgm:cxnLst>
    <dgm:cxn modelId="{A681EE21-2CB5-49ED-8691-D9854B699E50}" type="presOf" srcId="{8F0656A1-6007-4C86-8637-3706F02FE623}" destId="{1F32D2BE-CAAC-4072-B121-A8CD4CA09F15}" srcOrd="0" destOrd="0" presId="urn:microsoft.com/office/officeart/2005/8/layout/hierarchy1"/>
    <dgm:cxn modelId="{7E4D5C57-7995-4EF2-A419-0C8DBE084D69}" srcId="{BF80BEA3-485A-4A75-8FB3-290EE3A2DFB1}" destId="{AFA1CFDB-74D0-46B7-93C4-5943AF0104E0}" srcOrd="0" destOrd="0" parTransId="{EB3D9956-D9AC-4E21-B78D-F3174D9BB872}" sibTransId="{AE1B28A6-0B3D-4A33-BF54-03BA3BD7A4F0}"/>
    <dgm:cxn modelId="{9F8EDE71-5804-42C7-9B2E-BD484C245E22}" type="presOf" srcId="{BF80BEA3-485A-4A75-8FB3-290EE3A2DFB1}" destId="{DB5E2B11-496A-49C2-BCDD-CC59E5454986}" srcOrd="0" destOrd="0" presId="urn:microsoft.com/office/officeart/2005/8/layout/hierarchy1"/>
    <dgm:cxn modelId="{71885692-E953-4830-9A00-3768A1FDC9F4}" srcId="{BF80BEA3-485A-4A75-8FB3-290EE3A2DFB1}" destId="{8F0656A1-6007-4C86-8637-3706F02FE623}" srcOrd="1" destOrd="0" parTransId="{B57A7490-79FE-4A23-A9AA-B57B87FAC8A8}" sibTransId="{79382FE2-427D-4638-ADBB-DF2F55CE12A5}"/>
    <dgm:cxn modelId="{8C74ABED-4429-454B-B417-A2C01EDB5A05}" type="presOf" srcId="{AFA1CFDB-74D0-46B7-93C4-5943AF0104E0}" destId="{06B2E479-48C3-49AF-8C44-D202861C834C}" srcOrd="0" destOrd="0" presId="urn:microsoft.com/office/officeart/2005/8/layout/hierarchy1"/>
    <dgm:cxn modelId="{56CAB1F9-2429-4682-BA67-2906D8FF849E}" type="presParOf" srcId="{DB5E2B11-496A-49C2-BCDD-CC59E5454986}" destId="{6F81B3B6-11C8-4D3D-8AE2-16CF400EA801}" srcOrd="0" destOrd="0" presId="urn:microsoft.com/office/officeart/2005/8/layout/hierarchy1"/>
    <dgm:cxn modelId="{C4066256-5F52-4478-9405-88F574520F2D}" type="presParOf" srcId="{6F81B3B6-11C8-4D3D-8AE2-16CF400EA801}" destId="{4D6B79B9-4560-472A-881A-68459B2DD833}" srcOrd="0" destOrd="0" presId="urn:microsoft.com/office/officeart/2005/8/layout/hierarchy1"/>
    <dgm:cxn modelId="{49DD6419-6129-446C-BEB4-2FDBF6704E43}" type="presParOf" srcId="{4D6B79B9-4560-472A-881A-68459B2DD833}" destId="{E1F43060-51E7-44FD-A420-BA1B51C3B858}" srcOrd="0" destOrd="0" presId="urn:microsoft.com/office/officeart/2005/8/layout/hierarchy1"/>
    <dgm:cxn modelId="{9463F29F-B816-4B1C-8AE7-E35CF24C48AF}" type="presParOf" srcId="{4D6B79B9-4560-472A-881A-68459B2DD833}" destId="{06B2E479-48C3-49AF-8C44-D202861C834C}" srcOrd="1" destOrd="0" presId="urn:microsoft.com/office/officeart/2005/8/layout/hierarchy1"/>
    <dgm:cxn modelId="{1B5D5802-B19C-4FAB-8AFD-594A13DD5E54}" type="presParOf" srcId="{6F81B3B6-11C8-4D3D-8AE2-16CF400EA801}" destId="{F2A8954C-D9EE-4546-8A1B-A24D76A91C97}" srcOrd="1" destOrd="0" presId="urn:microsoft.com/office/officeart/2005/8/layout/hierarchy1"/>
    <dgm:cxn modelId="{6433C6AA-6928-4AF0-A95D-B275E316AC4C}" type="presParOf" srcId="{DB5E2B11-496A-49C2-BCDD-CC59E5454986}" destId="{6FA2064B-7ED8-4F9C-A64A-69BFD8DBD74B}" srcOrd="1" destOrd="0" presId="urn:microsoft.com/office/officeart/2005/8/layout/hierarchy1"/>
    <dgm:cxn modelId="{2347A94B-09F6-4E11-AF70-3254147A1C9E}" type="presParOf" srcId="{6FA2064B-7ED8-4F9C-A64A-69BFD8DBD74B}" destId="{3B291992-D8DB-49CA-B1D5-BFEAFA74CB52}" srcOrd="0" destOrd="0" presId="urn:microsoft.com/office/officeart/2005/8/layout/hierarchy1"/>
    <dgm:cxn modelId="{03F78A3F-C158-49F0-8CFD-035707AFF0B9}" type="presParOf" srcId="{3B291992-D8DB-49CA-B1D5-BFEAFA74CB52}" destId="{86D13495-49C6-4720-845F-FD810C6455E0}" srcOrd="0" destOrd="0" presId="urn:microsoft.com/office/officeart/2005/8/layout/hierarchy1"/>
    <dgm:cxn modelId="{9D7CD7E3-E966-4F0A-B684-236A6F431F09}" type="presParOf" srcId="{3B291992-D8DB-49CA-B1D5-BFEAFA74CB52}" destId="{1F32D2BE-CAAC-4072-B121-A8CD4CA09F15}" srcOrd="1" destOrd="0" presId="urn:microsoft.com/office/officeart/2005/8/layout/hierarchy1"/>
    <dgm:cxn modelId="{D1765695-94C3-4638-8276-23BF95A4D110}" type="presParOf" srcId="{6FA2064B-7ED8-4F9C-A64A-69BFD8DBD74B}" destId="{36D22FCF-EA4E-4969-A4F1-E39D4103D91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E179F4-287E-4A12-A26E-53E6FB49330A}"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28D18ACF-5B2D-4AA5-A827-26A452C29FBC}">
      <dgm:prSet/>
      <dgm:spPr/>
      <dgm:t>
        <a:bodyPr/>
        <a:lstStyle/>
        <a:p>
          <a:r>
            <a:rPr lang="en-US"/>
            <a:t>The if-else-if ladder is a series of if-else statements chained together, allowing for multiple conditions to be evaluated sequentially</a:t>
          </a:r>
        </a:p>
      </dgm:t>
    </dgm:pt>
    <dgm:pt modelId="{DDD97C27-9AF5-4478-860F-C5C1E39ADA96}" type="parTrans" cxnId="{6898A5A2-0629-4428-B308-33F28C4E0B7A}">
      <dgm:prSet/>
      <dgm:spPr/>
      <dgm:t>
        <a:bodyPr/>
        <a:lstStyle/>
        <a:p>
          <a:endParaRPr lang="en-US"/>
        </a:p>
      </dgm:t>
    </dgm:pt>
    <dgm:pt modelId="{585678E3-A056-46A8-86AB-F0C1C5F83C71}" type="sibTrans" cxnId="{6898A5A2-0629-4428-B308-33F28C4E0B7A}">
      <dgm:prSet/>
      <dgm:spPr/>
      <dgm:t>
        <a:bodyPr/>
        <a:lstStyle/>
        <a:p>
          <a:endParaRPr lang="en-US"/>
        </a:p>
      </dgm:t>
    </dgm:pt>
    <dgm:pt modelId="{B1F6D42C-C336-4DA8-ACEC-FF175B839007}">
      <dgm:prSet/>
      <dgm:spPr/>
      <dgm:t>
        <a:bodyPr/>
        <a:lstStyle/>
        <a:p>
          <a:r>
            <a:rPr lang="en-US"/>
            <a:t>It provides a more structured approach to decision-making compared to multiple if-else statements</a:t>
          </a:r>
        </a:p>
      </dgm:t>
    </dgm:pt>
    <dgm:pt modelId="{370051D3-A01B-4B19-B69F-2B3627632E00}" type="parTrans" cxnId="{02C277DB-B01E-4F71-BA17-1D52F3D03817}">
      <dgm:prSet/>
      <dgm:spPr/>
      <dgm:t>
        <a:bodyPr/>
        <a:lstStyle/>
        <a:p>
          <a:endParaRPr lang="en-US"/>
        </a:p>
      </dgm:t>
    </dgm:pt>
    <dgm:pt modelId="{63B0707A-4CFE-4B3F-A556-B5E42D1C3D65}" type="sibTrans" cxnId="{02C277DB-B01E-4F71-BA17-1D52F3D03817}">
      <dgm:prSet/>
      <dgm:spPr/>
      <dgm:t>
        <a:bodyPr/>
        <a:lstStyle/>
        <a:p>
          <a:endParaRPr lang="en-US"/>
        </a:p>
      </dgm:t>
    </dgm:pt>
    <dgm:pt modelId="{5C414E4A-6319-4FDA-9693-EF7ABF161E00}" type="pres">
      <dgm:prSet presAssocID="{CFE179F4-287E-4A12-A26E-53E6FB49330A}" presName="hierChild1" presStyleCnt="0">
        <dgm:presLayoutVars>
          <dgm:chPref val="1"/>
          <dgm:dir/>
          <dgm:animOne val="branch"/>
          <dgm:animLvl val="lvl"/>
          <dgm:resizeHandles/>
        </dgm:presLayoutVars>
      </dgm:prSet>
      <dgm:spPr/>
    </dgm:pt>
    <dgm:pt modelId="{B224AB82-0039-4471-BC4B-93E246B5D445}" type="pres">
      <dgm:prSet presAssocID="{28D18ACF-5B2D-4AA5-A827-26A452C29FBC}" presName="hierRoot1" presStyleCnt="0"/>
      <dgm:spPr/>
    </dgm:pt>
    <dgm:pt modelId="{EAA26DB8-359F-4FD0-8D17-16C2189EDB7F}" type="pres">
      <dgm:prSet presAssocID="{28D18ACF-5B2D-4AA5-A827-26A452C29FBC}" presName="composite" presStyleCnt="0"/>
      <dgm:spPr/>
    </dgm:pt>
    <dgm:pt modelId="{87B5B9FC-FC73-4E43-8E9F-9AA467781CC0}" type="pres">
      <dgm:prSet presAssocID="{28D18ACF-5B2D-4AA5-A827-26A452C29FBC}" presName="background" presStyleLbl="node0" presStyleIdx="0" presStyleCnt="2"/>
      <dgm:spPr/>
    </dgm:pt>
    <dgm:pt modelId="{E0E9D27F-2B52-44F0-AF32-D504CB389A08}" type="pres">
      <dgm:prSet presAssocID="{28D18ACF-5B2D-4AA5-A827-26A452C29FBC}" presName="text" presStyleLbl="fgAcc0" presStyleIdx="0" presStyleCnt="2">
        <dgm:presLayoutVars>
          <dgm:chPref val="3"/>
        </dgm:presLayoutVars>
      </dgm:prSet>
      <dgm:spPr/>
    </dgm:pt>
    <dgm:pt modelId="{566DFD28-9651-477C-8BD4-CA04643ABCB7}" type="pres">
      <dgm:prSet presAssocID="{28D18ACF-5B2D-4AA5-A827-26A452C29FBC}" presName="hierChild2" presStyleCnt="0"/>
      <dgm:spPr/>
    </dgm:pt>
    <dgm:pt modelId="{902EAD16-0C84-4BF1-8846-9D229357AB28}" type="pres">
      <dgm:prSet presAssocID="{B1F6D42C-C336-4DA8-ACEC-FF175B839007}" presName="hierRoot1" presStyleCnt="0"/>
      <dgm:spPr/>
    </dgm:pt>
    <dgm:pt modelId="{7A6B2DF0-A1DB-44C0-83B6-12F6756E4831}" type="pres">
      <dgm:prSet presAssocID="{B1F6D42C-C336-4DA8-ACEC-FF175B839007}" presName="composite" presStyleCnt="0"/>
      <dgm:spPr/>
    </dgm:pt>
    <dgm:pt modelId="{DFABA272-AB5B-4997-B9CE-FAEB2158BDE3}" type="pres">
      <dgm:prSet presAssocID="{B1F6D42C-C336-4DA8-ACEC-FF175B839007}" presName="background" presStyleLbl="node0" presStyleIdx="1" presStyleCnt="2"/>
      <dgm:spPr/>
    </dgm:pt>
    <dgm:pt modelId="{29185E54-1F7F-4D59-B032-CE8D49A2CFD5}" type="pres">
      <dgm:prSet presAssocID="{B1F6D42C-C336-4DA8-ACEC-FF175B839007}" presName="text" presStyleLbl="fgAcc0" presStyleIdx="1" presStyleCnt="2">
        <dgm:presLayoutVars>
          <dgm:chPref val="3"/>
        </dgm:presLayoutVars>
      </dgm:prSet>
      <dgm:spPr/>
    </dgm:pt>
    <dgm:pt modelId="{70B54AAB-F9DA-446C-9EAC-036E724628D9}" type="pres">
      <dgm:prSet presAssocID="{B1F6D42C-C336-4DA8-ACEC-FF175B839007}" presName="hierChild2" presStyleCnt="0"/>
      <dgm:spPr/>
    </dgm:pt>
  </dgm:ptLst>
  <dgm:cxnLst>
    <dgm:cxn modelId="{CF603018-D238-4F85-9A01-A25953DA5304}" type="presOf" srcId="{CFE179F4-287E-4A12-A26E-53E6FB49330A}" destId="{5C414E4A-6319-4FDA-9693-EF7ABF161E00}" srcOrd="0" destOrd="0" presId="urn:microsoft.com/office/officeart/2005/8/layout/hierarchy1"/>
    <dgm:cxn modelId="{2C093147-49CA-4A7A-980B-64A5EE13D484}" type="presOf" srcId="{B1F6D42C-C336-4DA8-ACEC-FF175B839007}" destId="{29185E54-1F7F-4D59-B032-CE8D49A2CFD5}" srcOrd="0" destOrd="0" presId="urn:microsoft.com/office/officeart/2005/8/layout/hierarchy1"/>
    <dgm:cxn modelId="{6898A5A2-0629-4428-B308-33F28C4E0B7A}" srcId="{CFE179F4-287E-4A12-A26E-53E6FB49330A}" destId="{28D18ACF-5B2D-4AA5-A827-26A452C29FBC}" srcOrd="0" destOrd="0" parTransId="{DDD97C27-9AF5-4478-860F-C5C1E39ADA96}" sibTransId="{585678E3-A056-46A8-86AB-F0C1C5F83C71}"/>
    <dgm:cxn modelId="{02C277DB-B01E-4F71-BA17-1D52F3D03817}" srcId="{CFE179F4-287E-4A12-A26E-53E6FB49330A}" destId="{B1F6D42C-C336-4DA8-ACEC-FF175B839007}" srcOrd="1" destOrd="0" parTransId="{370051D3-A01B-4B19-B69F-2B3627632E00}" sibTransId="{63B0707A-4CFE-4B3F-A556-B5E42D1C3D65}"/>
    <dgm:cxn modelId="{B82A67DC-9F31-40D8-BEB4-09AEA3DF2ABF}" type="presOf" srcId="{28D18ACF-5B2D-4AA5-A827-26A452C29FBC}" destId="{E0E9D27F-2B52-44F0-AF32-D504CB389A08}" srcOrd="0" destOrd="0" presId="urn:microsoft.com/office/officeart/2005/8/layout/hierarchy1"/>
    <dgm:cxn modelId="{6248D9EE-C3E1-4081-ACD0-1DA0D4D39989}" type="presParOf" srcId="{5C414E4A-6319-4FDA-9693-EF7ABF161E00}" destId="{B224AB82-0039-4471-BC4B-93E246B5D445}" srcOrd="0" destOrd="0" presId="urn:microsoft.com/office/officeart/2005/8/layout/hierarchy1"/>
    <dgm:cxn modelId="{A6D404E8-C6CE-492C-BEE7-C606F2A5E846}" type="presParOf" srcId="{B224AB82-0039-4471-BC4B-93E246B5D445}" destId="{EAA26DB8-359F-4FD0-8D17-16C2189EDB7F}" srcOrd="0" destOrd="0" presId="urn:microsoft.com/office/officeart/2005/8/layout/hierarchy1"/>
    <dgm:cxn modelId="{D0FADBA2-795D-4E5C-BB61-6085E56B2B3F}" type="presParOf" srcId="{EAA26DB8-359F-4FD0-8D17-16C2189EDB7F}" destId="{87B5B9FC-FC73-4E43-8E9F-9AA467781CC0}" srcOrd="0" destOrd="0" presId="urn:microsoft.com/office/officeart/2005/8/layout/hierarchy1"/>
    <dgm:cxn modelId="{9262252F-6C59-4C64-915E-0D56EE453D19}" type="presParOf" srcId="{EAA26DB8-359F-4FD0-8D17-16C2189EDB7F}" destId="{E0E9D27F-2B52-44F0-AF32-D504CB389A08}" srcOrd="1" destOrd="0" presId="urn:microsoft.com/office/officeart/2005/8/layout/hierarchy1"/>
    <dgm:cxn modelId="{2DB88941-EAC7-498A-8FBE-1943A2F12C0A}" type="presParOf" srcId="{B224AB82-0039-4471-BC4B-93E246B5D445}" destId="{566DFD28-9651-477C-8BD4-CA04643ABCB7}" srcOrd="1" destOrd="0" presId="urn:microsoft.com/office/officeart/2005/8/layout/hierarchy1"/>
    <dgm:cxn modelId="{9F435CA9-964C-4816-B30B-71CB231AD082}" type="presParOf" srcId="{5C414E4A-6319-4FDA-9693-EF7ABF161E00}" destId="{902EAD16-0C84-4BF1-8846-9D229357AB28}" srcOrd="1" destOrd="0" presId="urn:microsoft.com/office/officeart/2005/8/layout/hierarchy1"/>
    <dgm:cxn modelId="{75F75244-B330-4F74-ACE4-101A23D7EF6E}" type="presParOf" srcId="{902EAD16-0C84-4BF1-8846-9D229357AB28}" destId="{7A6B2DF0-A1DB-44C0-83B6-12F6756E4831}" srcOrd="0" destOrd="0" presId="urn:microsoft.com/office/officeart/2005/8/layout/hierarchy1"/>
    <dgm:cxn modelId="{0A194B49-22F2-44DA-A64C-DB7DED6A1070}" type="presParOf" srcId="{7A6B2DF0-A1DB-44C0-83B6-12F6756E4831}" destId="{DFABA272-AB5B-4997-B9CE-FAEB2158BDE3}" srcOrd="0" destOrd="0" presId="urn:microsoft.com/office/officeart/2005/8/layout/hierarchy1"/>
    <dgm:cxn modelId="{6BCFC55F-BDD8-45BC-8584-79D8061353B1}" type="presParOf" srcId="{7A6B2DF0-A1DB-44C0-83B6-12F6756E4831}" destId="{29185E54-1F7F-4D59-B032-CE8D49A2CFD5}" srcOrd="1" destOrd="0" presId="urn:microsoft.com/office/officeart/2005/8/layout/hierarchy1"/>
    <dgm:cxn modelId="{658C13DF-C903-40DC-889B-BD5DBAF91D25}" type="presParOf" srcId="{902EAD16-0C84-4BF1-8846-9D229357AB28}" destId="{70B54AAB-F9DA-446C-9EAC-036E724628D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8C4F42-4827-4444-9E5A-84CC1E6F25B7}"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8AF6F8BE-5224-4836-A101-FCDD76C19ACB}">
      <dgm:prSet/>
      <dgm:spPr/>
      <dgm:t>
        <a:bodyPr/>
        <a:lstStyle/>
        <a:p>
          <a:r>
            <a:rPr lang="en-US" dirty="0"/>
            <a:t>A switch-case statement is a control flow construct in programming that allows the program to evaluate a variable or expression against a list of possible values and execute specific code blocks based on the matched value.</a:t>
          </a:r>
        </a:p>
      </dgm:t>
    </dgm:pt>
    <dgm:pt modelId="{AFAA4900-51E6-4B3F-BF0F-01F245FF8FB8}" type="sibTrans" cxnId="{8BC9273B-C916-4BBF-BD26-E772D25688FB}">
      <dgm:prSet/>
      <dgm:spPr/>
      <dgm:t>
        <a:bodyPr/>
        <a:lstStyle/>
        <a:p>
          <a:endParaRPr lang="en-US"/>
        </a:p>
      </dgm:t>
    </dgm:pt>
    <dgm:pt modelId="{76ADA29B-F640-4E9C-9E03-C9128E30595C}" type="parTrans" cxnId="{8BC9273B-C916-4BBF-BD26-E772D25688FB}">
      <dgm:prSet/>
      <dgm:spPr/>
      <dgm:t>
        <a:bodyPr/>
        <a:lstStyle/>
        <a:p>
          <a:endParaRPr lang="en-US"/>
        </a:p>
      </dgm:t>
    </dgm:pt>
    <dgm:pt modelId="{4AAB8ECE-33C4-4305-9488-A40477D953E7}" type="pres">
      <dgm:prSet presAssocID="{398C4F42-4827-4444-9E5A-84CC1E6F25B7}" presName="outerComposite" presStyleCnt="0">
        <dgm:presLayoutVars>
          <dgm:chMax val="5"/>
          <dgm:dir/>
          <dgm:resizeHandles val="exact"/>
        </dgm:presLayoutVars>
      </dgm:prSet>
      <dgm:spPr/>
    </dgm:pt>
    <dgm:pt modelId="{B556F904-C868-4A51-AF5B-A3AE73BF590C}" type="pres">
      <dgm:prSet presAssocID="{398C4F42-4827-4444-9E5A-84CC1E6F25B7}" presName="dummyMaxCanvas" presStyleCnt="0">
        <dgm:presLayoutVars/>
      </dgm:prSet>
      <dgm:spPr/>
    </dgm:pt>
    <dgm:pt modelId="{D05DF723-63A5-40C5-BF12-6F44779E5F95}" type="pres">
      <dgm:prSet presAssocID="{398C4F42-4827-4444-9E5A-84CC1E6F25B7}" presName="OneNode_1" presStyleLbl="node1" presStyleIdx="0" presStyleCnt="1">
        <dgm:presLayoutVars>
          <dgm:bulletEnabled val="1"/>
        </dgm:presLayoutVars>
      </dgm:prSet>
      <dgm:spPr/>
    </dgm:pt>
  </dgm:ptLst>
  <dgm:cxnLst>
    <dgm:cxn modelId="{66209504-A26E-4952-8254-0D66A4E5448F}" type="presOf" srcId="{8AF6F8BE-5224-4836-A101-FCDD76C19ACB}" destId="{D05DF723-63A5-40C5-BF12-6F44779E5F95}" srcOrd="0" destOrd="0" presId="urn:microsoft.com/office/officeart/2005/8/layout/vProcess5"/>
    <dgm:cxn modelId="{8BC9273B-C916-4BBF-BD26-E772D25688FB}" srcId="{398C4F42-4827-4444-9E5A-84CC1E6F25B7}" destId="{8AF6F8BE-5224-4836-A101-FCDD76C19ACB}" srcOrd="0" destOrd="0" parTransId="{76ADA29B-F640-4E9C-9E03-C9128E30595C}" sibTransId="{AFAA4900-51E6-4B3F-BF0F-01F245FF8FB8}"/>
    <dgm:cxn modelId="{64682688-719F-46BA-95C0-9CE6D181C764}" type="presOf" srcId="{398C4F42-4827-4444-9E5A-84CC1E6F25B7}" destId="{4AAB8ECE-33C4-4305-9488-A40477D953E7}" srcOrd="0" destOrd="0" presId="urn:microsoft.com/office/officeart/2005/8/layout/vProcess5"/>
    <dgm:cxn modelId="{EC7D9FD8-B585-47D7-87F2-64DA2261B836}" type="presParOf" srcId="{4AAB8ECE-33C4-4305-9488-A40477D953E7}" destId="{B556F904-C868-4A51-AF5B-A3AE73BF590C}" srcOrd="0" destOrd="0" presId="urn:microsoft.com/office/officeart/2005/8/layout/vProcess5"/>
    <dgm:cxn modelId="{A797AA16-A0C8-4DFC-8E49-5528C69BA917}" type="presParOf" srcId="{4AAB8ECE-33C4-4305-9488-A40477D953E7}" destId="{D05DF723-63A5-40C5-BF12-6F44779E5F95}" srcOrd="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478F9-C825-4F96-B823-7F2B3BA2276F}">
      <dsp:nvSpPr>
        <dsp:cNvPr id="0" name=""/>
        <dsp:cNvSpPr/>
      </dsp:nvSpPr>
      <dsp:spPr>
        <a:xfrm>
          <a:off x="775062" y="414092"/>
          <a:ext cx="1084011" cy="10840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8D7FB9-6343-4A7E-92A4-6AEFCBA37CF0}">
      <dsp:nvSpPr>
        <dsp:cNvPr id="0" name=""/>
        <dsp:cNvSpPr/>
      </dsp:nvSpPr>
      <dsp:spPr>
        <a:xfrm>
          <a:off x="112611" y="1816568"/>
          <a:ext cx="24089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Definition of control statements: </a:t>
          </a:r>
        </a:p>
      </dsp:txBody>
      <dsp:txXfrm>
        <a:off x="112611" y="1816568"/>
        <a:ext cx="2408914" cy="720000"/>
      </dsp:txXfrm>
    </dsp:sp>
    <dsp:sp modelId="{8F671BD9-2E53-467C-B368-E8AFD39066B7}">
      <dsp:nvSpPr>
        <dsp:cNvPr id="0" name=""/>
        <dsp:cNvSpPr/>
      </dsp:nvSpPr>
      <dsp:spPr>
        <a:xfrm>
          <a:off x="3605536" y="414092"/>
          <a:ext cx="1084011" cy="10840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1655D7-B29D-4BF7-9B8A-055B5D4BFFD6}">
      <dsp:nvSpPr>
        <dsp:cNvPr id="0" name=""/>
        <dsp:cNvSpPr/>
      </dsp:nvSpPr>
      <dsp:spPr>
        <a:xfrm>
          <a:off x="2943085" y="1816568"/>
          <a:ext cx="24089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Importance of control statements in programming</a:t>
          </a:r>
        </a:p>
      </dsp:txBody>
      <dsp:txXfrm>
        <a:off x="2943085" y="1816568"/>
        <a:ext cx="2408914" cy="720000"/>
      </dsp:txXfrm>
    </dsp:sp>
    <dsp:sp modelId="{77CC59F2-1E2C-4F0F-AE9C-9D0C6CCC6CB2}">
      <dsp:nvSpPr>
        <dsp:cNvPr id="0" name=""/>
        <dsp:cNvSpPr/>
      </dsp:nvSpPr>
      <dsp:spPr>
        <a:xfrm>
          <a:off x="6436011" y="414092"/>
          <a:ext cx="1084011" cy="10840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1CC7A6-F5EB-46AB-B9C5-F1D31336FF83}">
      <dsp:nvSpPr>
        <dsp:cNvPr id="0" name=""/>
        <dsp:cNvSpPr/>
      </dsp:nvSpPr>
      <dsp:spPr>
        <a:xfrm>
          <a:off x="5773559" y="1816568"/>
          <a:ext cx="24089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Overview of if/else and switch-case constructs</a:t>
          </a:r>
        </a:p>
      </dsp:txBody>
      <dsp:txXfrm>
        <a:off x="5773559" y="1816568"/>
        <a:ext cx="240891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B0DD4-B70F-4984-B655-20B147108D34}">
      <dsp:nvSpPr>
        <dsp:cNvPr id="0" name=""/>
        <dsp:cNvSpPr/>
      </dsp:nvSpPr>
      <dsp:spPr>
        <a:xfrm>
          <a:off x="0" y="0"/>
          <a:ext cx="6412230" cy="12778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if statement is a fundamental control flow statement in Java used for decision-making</a:t>
          </a:r>
        </a:p>
      </dsp:txBody>
      <dsp:txXfrm>
        <a:off x="37426" y="37426"/>
        <a:ext cx="5091521" cy="1202950"/>
      </dsp:txXfrm>
    </dsp:sp>
    <dsp:sp modelId="{4457A79D-E990-4A00-9C15-BDE1931120D0}">
      <dsp:nvSpPr>
        <dsp:cNvPr id="0" name=""/>
        <dsp:cNvSpPr/>
      </dsp:nvSpPr>
      <dsp:spPr>
        <a:xfrm>
          <a:off x="1131570" y="1561757"/>
          <a:ext cx="6412230" cy="1277802"/>
        </a:xfrm>
        <a:prstGeom prst="roundRect">
          <a:avLst>
            <a:gd name="adj" fmla="val 10000"/>
          </a:avLst>
        </a:prstGeom>
        <a:solidFill>
          <a:schemeClr val="accent2">
            <a:hueOff val="-14400000"/>
            <a:satOff val="-50003"/>
            <a:lumOff val="600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It allows a program to execute a certain block of code only if a specified condition is true</a:t>
          </a:r>
        </a:p>
      </dsp:txBody>
      <dsp:txXfrm>
        <a:off x="1168996" y="1599183"/>
        <a:ext cx="4375236" cy="1202950"/>
      </dsp:txXfrm>
    </dsp:sp>
    <dsp:sp modelId="{D7A612AC-F43A-40FE-9880-757E15990CC0}">
      <dsp:nvSpPr>
        <dsp:cNvPr id="0" name=""/>
        <dsp:cNvSpPr/>
      </dsp:nvSpPr>
      <dsp:spPr>
        <a:xfrm>
          <a:off x="5581658" y="1004494"/>
          <a:ext cx="830571" cy="83057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68536" y="1004494"/>
        <a:ext cx="456815" cy="6250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58E9B-EB6C-4602-9C3B-4BD28F3F4A94}">
      <dsp:nvSpPr>
        <dsp:cNvPr id="0" name=""/>
        <dsp:cNvSpPr/>
      </dsp:nvSpPr>
      <dsp:spPr>
        <a:xfrm>
          <a:off x="920" y="222943"/>
          <a:ext cx="3232267" cy="20524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56DAD2-38B9-4C51-84CD-D47BBC1B965B}">
      <dsp:nvSpPr>
        <dsp:cNvPr id="0" name=""/>
        <dsp:cNvSpPr/>
      </dsp:nvSpPr>
      <dsp:spPr>
        <a:xfrm>
          <a:off x="360061" y="564126"/>
          <a:ext cx="3232267" cy="205249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if-else statement extends the functionality of the if statement by providing an alternative block of code to execute when the condition is false</a:t>
          </a:r>
        </a:p>
      </dsp:txBody>
      <dsp:txXfrm>
        <a:off x="420176" y="624241"/>
        <a:ext cx="3112037" cy="1932260"/>
      </dsp:txXfrm>
    </dsp:sp>
    <dsp:sp modelId="{B8267A33-0E10-4708-8058-83DC3F6EC4BB}">
      <dsp:nvSpPr>
        <dsp:cNvPr id="0" name=""/>
        <dsp:cNvSpPr/>
      </dsp:nvSpPr>
      <dsp:spPr>
        <a:xfrm>
          <a:off x="3951470" y="222943"/>
          <a:ext cx="3232267" cy="20524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2EB0AD-FE32-42D5-9591-0971613A7942}">
      <dsp:nvSpPr>
        <dsp:cNvPr id="0" name=""/>
        <dsp:cNvSpPr/>
      </dsp:nvSpPr>
      <dsp:spPr>
        <a:xfrm>
          <a:off x="4310611" y="564126"/>
          <a:ext cx="3232267" cy="205249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It allows a program to choose between two different courses of action based on the result of a condition</a:t>
          </a:r>
        </a:p>
      </dsp:txBody>
      <dsp:txXfrm>
        <a:off x="4370726" y="624241"/>
        <a:ext cx="3112037" cy="1932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38EA0-328C-4DDF-A7AB-7DECA81F629A}">
      <dsp:nvSpPr>
        <dsp:cNvPr id="0" name=""/>
        <dsp:cNvSpPr/>
      </dsp:nvSpPr>
      <dsp:spPr>
        <a:xfrm>
          <a:off x="0" y="461428"/>
          <a:ext cx="7543800" cy="85186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AA532D-52AB-4D15-A14C-1FE6BBBD9874}">
      <dsp:nvSpPr>
        <dsp:cNvPr id="0" name=""/>
        <dsp:cNvSpPr/>
      </dsp:nvSpPr>
      <dsp:spPr>
        <a:xfrm>
          <a:off x="257690" y="653098"/>
          <a:ext cx="468527" cy="468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7EEFBD-2C3B-43A7-BCE7-9F44360CC386}">
      <dsp:nvSpPr>
        <dsp:cNvPr id="0" name=""/>
        <dsp:cNvSpPr/>
      </dsp:nvSpPr>
      <dsp:spPr>
        <a:xfrm>
          <a:off x="983907" y="461428"/>
          <a:ext cx="6559892" cy="85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6" tIns="90156" rIns="90156" bIns="90156" numCol="1" spcCol="1270" anchor="ctr" anchorCtr="0">
          <a:noAutofit/>
        </a:bodyPr>
        <a:lstStyle/>
        <a:p>
          <a:pPr marL="0" lvl="0" indent="0" algn="l" defTabSz="889000">
            <a:lnSpc>
              <a:spcPct val="90000"/>
            </a:lnSpc>
            <a:spcBef>
              <a:spcPct val="0"/>
            </a:spcBef>
            <a:spcAft>
              <a:spcPct val="35000"/>
            </a:spcAft>
            <a:buNone/>
          </a:pPr>
          <a:r>
            <a:rPr lang="en-US" sz="2000" kern="1200"/>
            <a:t>Nested if-else statements are if-else statements that are nested within other if-else statements</a:t>
          </a:r>
        </a:p>
      </dsp:txBody>
      <dsp:txXfrm>
        <a:off x="983907" y="461428"/>
        <a:ext cx="6559892" cy="851868"/>
      </dsp:txXfrm>
    </dsp:sp>
    <dsp:sp modelId="{F0FD7EF5-C82B-46B6-9FE4-FD3F33AA1EFD}">
      <dsp:nvSpPr>
        <dsp:cNvPr id="0" name=""/>
        <dsp:cNvSpPr/>
      </dsp:nvSpPr>
      <dsp:spPr>
        <a:xfrm>
          <a:off x="0" y="1526263"/>
          <a:ext cx="7543800" cy="85186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99325-308E-4949-B88F-F4F6F6C7CC74}">
      <dsp:nvSpPr>
        <dsp:cNvPr id="0" name=""/>
        <dsp:cNvSpPr/>
      </dsp:nvSpPr>
      <dsp:spPr>
        <a:xfrm>
          <a:off x="257690" y="1717933"/>
          <a:ext cx="468527" cy="4685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04264C-6D8B-4F22-AAC5-0014D5986F17}">
      <dsp:nvSpPr>
        <dsp:cNvPr id="0" name=""/>
        <dsp:cNvSpPr/>
      </dsp:nvSpPr>
      <dsp:spPr>
        <a:xfrm>
          <a:off x="983907" y="1526263"/>
          <a:ext cx="6559892" cy="85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6" tIns="90156" rIns="90156" bIns="90156" numCol="1" spcCol="1270" anchor="ctr" anchorCtr="0">
          <a:noAutofit/>
        </a:bodyPr>
        <a:lstStyle/>
        <a:p>
          <a:pPr marL="0" lvl="0" indent="0" algn="l" defTabSz="889000">
            <a:lnSpc>
              <a:spcPct val="90000"/>
            </a:lnSpc>
            <a:spcBef>
              <a:spcPct val="0"/>
            </a:spcBef>
            <a:spcAft>
              <a:spcPct val="35000"/>
            </a:spcAft>
            <a:buNone/>
          </a:pPr>
          <a:r>
            <a:rPr lang="en-US" sz="2000" kern="1200"/>
            <a:t>They allow for more complex decision-making by evaluating multiple conditions in a hierarchical manner</a:t>
          </a:r>
        </a:p>
      </dsp:txBody>
      <dsp:txXfrm>
        <a:off x="983907" y="1526263"/>
        <a:ext cx="6559892" cy="8518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43060-51E7-44FD-A420-BA1B51C3B858}">
      <dsp:nvSpPr>
        <dsp:cNvPr id="0" name=""/>
        <dsp:cNvSpPr/>
      </dsp:nvSpPr>
      <dsp:spPr>
        <a:xfrm>
          <a:off x="920" y="222943"/>
          <a:ext cx="3232267" cy="20524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B2E479-48C3-49AF-8C44-D202861C834C}">
      <dsp:nvSpPr>
        <dsp:cNvPr id="0" name=""/>
        <dsp:cNvSpPr/>
      </dsp:nvSpPr>
      <dsp:spPr>
        <a:xfrm>
          <a:off x="360061" y="564126"/>
          <a:ext cx="3232267" cy="205249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Multiple if-else statements are a series of if-else statements that are executed sequentially</a:t>
          </a:r>
        </a:p>
      </dsp:txBody>
      <dsp:txXfrm>
        <a:off x="420176" y="624241"/>
        <a:ext cx="3112037" cy="1932260"/>
      </dsp:txXfrm>
    </dsp:sp>
    <dsp:sp modelId="{86D13495-49C6-4720-845F-FD810C6455E0}">
      <dsp:nvSpPr>
        <dsp:cNvPr id="0" name=""/>
        <dsp:cNvSpPr/>
      </dsp:nvSpPr>
      <dsp:spPr>
        <a:xfrm>
          <a:off x="3951470" y="222943"/>
          <a:ext cx="3232267" cy="20524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2D2BE-CAAC-4072-B121-A8CD4CA09F15}">
      <dsp:nvSpPr>
        <dsp:cNvPr id="0" name=""/>
        <dsp:cNvSpPr/>
      </dsp:nvSpPr>
      <dsp:spPr>
        <a:xfrm>
          <a:off x="4310611" y="564126"/>
          <a:ext cx="3232267" cy="205249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They allow for handling multiple conditions independently, with each condition being evaluated in order</a:t>
          </a:r>
        </a:p>
      </dsp:txBody>
      <dsp:txXfrm>
        <a:off x="4370726" y="624241"/>
        <a:ext cx="3112037" cy="19322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5B9FC-FC73-4E43-8E9F-9AA467781CC0}">
      <dsp:nvSpPr>
        <dsp:cNvPr id="0" name=""/>
        <dsp:cNvSpPr/>
      </dsp:nvSpPr>
      <dsp:spPr>
        <a:xfrm>
          <a:off x="920" y="222943"/>
          <a:ext cx="3232267" cy="20524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E9D27F-2B52-44F0-AF32-D504CB389A08}">
      <dsp:nvSpPr>
        <dsp:cNvPr id="0" name=""/>
        <dsp:cNvSpPr/>
      </dsp:nvSpPr>
      <dsp:spPr>
        <a:xfrm>
          <a:off x="360061" y="564126"/>
          <a:ext cx="3232267" cy="205249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The if-else-if ladder is a series of if-else statements chained together, allowing for multiple conditions to be evaluated sequentially</a:t>
          </a:r>
        </a:p>
      </dsp:txBody>
      <dsp:txXfrm>
        <a:off x="420176" y="624241"/>
        <a:ext cx="3112037" cy="1932260"/>
      </dsp:txXfrm>
    </dsp:sp>
    <dsp:sp modelId="{DFABA272-AB5B-4997-B9CE-FAEB2158BDE3}">
      <dsp:nvSpPr>
        <dsp:cNvPr id="0" name=""/>
        <dsp:cNvSpPr/>
      </dsp:nvSpPr>
      <dsp:spPr>
        <a:xfrm>
          <a:off x="3951470" y="222943"/>
          <a:ext cx="3232267" cy="20524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85E54-1F7F-4D59-B032-CE8D49A2CFD5}">
      <dsp:nvSpPr>
        <dsp:cNvPr id="0" name=""/>
        <dsp:cNvSpPr/>
      </dsp:nvSpPr>
      <dsp:spPr>
        <a:xfrm>
          <a:off x="4310611" y="564126"/>
          <a:ext cx="3232267" cy="205249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It provides a more structured approach to decision-making compared to multiple if-else statements</a:t>
          </a:r>
        </a:p>
      </dsp:txBody>
      <dsp:txXfrm>
        <a:off x="4370726" y="624241"/>
        <a:ext cx="3112037" cy="19322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DF723-63A5-40C5-BF12-6F44779E5F95}">
      <dsp:nvSpPr>
        <dsp:cNvPr id="0" name=""/>
        <dsp:cNvSpPr/>
      </dsp:nvSpPr>
      <dsp:spPr>
        <a:xfrm>
          <a:off x="0" y="709890"/>
          <a:ext cx="7966069" cy="141978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 switch-case statement is a control flow construct in programming that allows the program to evaluate a variable or expression against a list of possible values and execute specific code blocks based on the matched value.</a:t>
          </a:r>
        </a:p>
      </dsp:txBody>
      <dsp:txXfrm>
        <a:off x="41584" y="751474"/>
        <a:ext cx="7882901" cy="133661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AFE1B71-DA8E-ACF3-90E1-119B2F79054C}"/>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r>
              <a:rPr lang="en-US" altLang="en-US"/>
              <a:t>Amity Business School</a:t>
            </a:r>
          </a:p>
        </p:txBody>
      </p:sp>
      <p:sp>
        <p:nvSpPr>
          <p:cNvPr id="5123" name="Rectangle 3">
            <a:extLst>
              <a:ext uri="{FF2B5EF4-FFF2-40B4-BE49-F238E27FC236}">
                <a16:creationId xmlns:a16="http://schemas.microsoft.com/office/drawing/2014/main" id="{47823DD0-1AFE-7C2F-E7C8-1E940F3A169A}"/>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5124" name="Rectangle 4">
            <a:extLst>
              <a:ext uri="{FF2B5EF4-FFF2-40B4-BE49-F238E27FC236}">
                <a16:creationId xmlns:a16="http://schemas.microsoft.com/office/drawing/2014/main" id="{3815ED1D-9C87-D74D-F2FE-3250C9DA615F}"/>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5125" name="Rectangle 5">
            <a:extLst>
              <a:ext uri="{FF2B5EF4-FFF2-40B4-BE49-F238E27FC236}">
                <a16:creationId xmlns:a16="http://schemas.microsoft.com/office/drawing/2014/main" id="{D3F1B49F-DE3C-0C16-6223-3DA6DBEDDB5C}"/>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D1803DE-6D60-914D-A4C0-D9FB7E620CA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C0EF7A8-D444-B4FE-25DA-9CB1F87C4463}"/>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r>
              <a:rPr lang="en-US" altLang="en-US"/>
              <a:t>Amity Business School</a:t>
            </a:r>
          </a:p>
        </p:txBody>
      </p:sp>
      <p:sp>
        <p:nvSpPr>
          <p:cNvPr id="3075" name="Rectangle 3">
            <a:extLst>
              <a:ext uri="{FF2B5EF4-FFF2-40B4-BE49-F238E27FC236}">
                <a16:creationId xmlns:a16="http://schemas.microsoft.com/office/drawing/2014/main" id="{F91271C0-CA0C-D11D-FCAC-82F43781C97D}"/>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13316" name="Rectangle 4">
            <a:extLst>
              <a:ext uri="{FF2B5EF4-FFF2-40B4-BE49-F238E27FC236}">
                <a16:creationId xmlns:a16="http://schemas.microsoft.com/office/drawing/2014/main" id="{981ACF50-9623-8148-388C-CDECB108587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B957AC73-4220-2CF7-A737-39EDC677F09F}"/>
              </a:ext>
            </a:extLst>
          </p:cNvPr>
          <p:cNvSpPr>
            <a:spLocks noGrp="1" noChangeArrowheads="1"/>
          </p:cNvSpPr>
          <p:nvPr>
            <p:ph type="body" sz="quarter" idx="3"/>
          </p:nvPr>
        </p:nvSpPr>
        <p:spPr bwMode="auto">
          <a:xfrm>
            <a:off x="685800" y="5943600"/>
            <a:ext cx="5486400" cy="25146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078" name="Rectangle 6">
            <a:extLst>
              <a:ext uri="{FF2B5EF4-FFF2-40B4-BE49-F238E27FC236}">
                <a16:creationId xmlns:a16="http://schemas.microsoft.com/office/drawing/2014/main" id="{88010D87-4B73-09A3-4FB5-B4A5D73B6190}"/>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3079" name="Rectangle 7">
            <a:extLst>
              <a:ext uri="{FF2B5EF4-FFF2-40B4-BE49-F238E27FC236}">
                <a16:creationId xmlns:a16="http://schemas.microsoft.com/office/drawing/2014/main" id="{A48779FF-152B-D91A-A53F-7C1EC78EC160}"/>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CC5E6AB-A637-7044-BA94-0BB8080103C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615B6350-7D15-5CC7-6878-7E5474BC0F4B}"/>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Amity Business School</a:t>
            </a:r>
          </a:p>
        </p:txBody>
      </p:sp>
      <p:sp>
        <p:nvSpPr>
          <p:cNvPr id="16386" name="Rectangle 7">
            <a:extLst>
              <a:ext uri="{FF2B5EF4-FFF2-40B4-BE49-F238E27FC236}">
                <a16:creationId xmlns:a16="http://schemas.microsoft.com/office/drawing/2014/main" id="{9F076783-6185-880E-FF3A-EF5A76369C1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24A705E-76C3-F349-9C51-AAD353ADDAC5}" type="slidenum">
              <a:rPr lang="en-US" altLang="en-US" smtClean="0"/>
              <a:pPr/>
              <a:t>1</a:t>
            </a:fld>
            <a:endParaRPr lang="en-US" altLang="en-US"/>
          </a:p>
        </p:txBody>
      </p:sp>
      <p:sp>
        <p:nvSpPr>
          <p:cNvPr id="16387" name="Rectangle 2">
            <a:extLst>
              <a:ext uri="{FF2B5EF4-FFF2-40B4-BE49-F238E27FC236}">
                <a16:creationId xmlns:a16="http://schemas.microsoft.com/office/drawing/2014/main" id="{8A7A0438-C327-0981-1AC5-45072E9C0D2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1D3A0FD4-81F4-DE93-B543-D49DA738D73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dirty="0"/>
              <a:t>Click to edit Master title style</a:t>
            </a:r>
            <a:endParaRPr lang="en-IN"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Rectangle 6">
            <a:extLst>
              <a:ext uri="{FF2B5EF4-FFF2-40B4-BE49-F238E27FC236}">
                <a16:creationId xmlns:a16="http://schemas.microsoft.com/office/drawing/2014/main" id="{DA92D1BE-D25E-791F-1A88-C9B8AC7F4B88}"/>
              </a:ext>
            </a:extLst>
          </p:cNvPr>
          <p:cNvSpPr>
            <a:spLocks noGrp="1" noChangeArrowheads="1"/>
          </p:cNvSpPr>
          <p:nvPr>
            <p:ph type="sldNum" sz="quarter" idx="10"/>
          </p:nvPr>
        </p:nvSpPr>
        <p:spPr>
          <a:ln/>
        </p:spPr>
        <p:txBody>
          <a:bodyPr/>
          <a:lstStyle>
            <a:lvl1pPr>
              <a:defRPr/>
            </a:lvl1pPr>
          </a:lstStyle>
          <a:p>
            <a:pPr>
              <a:defRPr/>
            </a:pPr>
            <a:fld id="{1544B03E-EDD9-5542-A3A5-E4559B0CCC89}" type="slidenum">
              <a:rPr lang="en-US" altLang="en-US"/>
              <a:pPr>
                <a:defRPr/>
              </a:pPr>
              <a:t>‹#›</a:t>
            </a:fld>
            <a:endParaRPr lang="en-US" altLang="en-US"/>
          </a:p>
        </p:txBody>
      </p:sp>
    </p:spTree>
    <p:extLst>
      <p:ext uri="{BB962C8B-B14F-4D97-AF65-F5344CB8AC3E}">
        <p14:creationId xmlns:p14="http://schemas.microsoft.com/office/powerpoint/2010/main" val="882347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6">
            <a:extLst>
              <a:ext uri="{FF2B5EF4-FFF2-40B4-BE49-F238E27FC236}">
                <a16:creationId xmlns:a16="http://schemas.microsoft.com/office/drawing/2014/main" id="{C4DA2EF0-02EC-7DAB-D59E-2FFEF24C5387}"/>
              </a:ext>
            </a:extLst>
          </p:cNvPr>
          <p:cNvSpPr>
            <a:spLocks noGrp="1" noChangeArrowheads="1"/>
          </p:cNvSpPr>
          <p:nvPr>
            <p:ph type="sldNum" sz="quarter" idx="10"/>
          </p:nvPr>
        </p:nvSpPr>
        <p:spPr>
          <a:ln/>
        </p:spPr>
        <p:txBody>
          <a:bodyPr/>
          <a:lstStyle>
            <a:lvl1pPr>
              <a:defRPr/>
            </a:lvl1pPr>
          </a:lstStyle>
          <a:p>
            <a:pPr>
              <a:defRPr/>
            </a:pPr>
            <a:fld id="{867371CD-6DE0-9848-8BA1-F7991CD1E69F}" type="slidenum">
              <a:rPr lang="en-US" altLang="en-US"/>
              <a:pPr>
                <a:defRPr/>
              </a:pPr>
              <a:t>‹#›</a:t>
            </a:fld>
            <a:endParaRPr lang="en-US" altLang="en-US"/>
          </a:p>
        </p:txBody>
      </p:sp>
    </p:spTree>
    <p:extLst>
      <p:ext uri="{BB962C8B-B14F-4D97-AF65-F5344CB8AC3E}">
        <p14:creationId xmlns:p14="http://schemas.microsoft.com/office/powerpoint/2010/main" val="3109960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6">
            <a:extLst>
              <a:ext uri="{FF2B5EF4-FFF2-40B4-BE49-F238E27FC236}">
                <a16:creationId xmlns:a16="http://schemas.microsoft.com/office/drawing/2014/main" id="{283BF33A-B429-BB47-627A-3A21A7BCE344}"/>
              </a:ext>
            </a:extLst>
          </p:cNvPr>
          <p:cNvSpPr>
            <a:spLocks noGrp="1" noChangeArrowheads="1"/>
          </p:cNvSpPr>
          <p:nvPr>
            <p:ph type="sldNum" sz="quarter" idx="10"/>
          </p:nvPr>
        </p:nvSpPr>
        <p:spPr>
          <a:ln/>
        </p:spPr>
        <p:txBody>
          <a:bodyPr/>
          <a:lstStyle>
            <a:lvl1pPr>
              <a:defRPr/>
            </a:lvl1pPr>
          </a:lstStyle>
          <a:p>
            <a:pPr>
              <a:defRPr/>
            </a:pPr>
            <a:fld id="{18A9B9AF-8D60-5E47-B040-B28C4D79BB35}" type="slidenum">
              <a:rPr lang="en-US" altLang="en-US"/>
              <a:pPr>
                <a:defRPr/>
              </a:pPr>
              <a:t>‹#›</a:t>
            </a:fld>
            <a:endParaRPr lang="en-US" altLang="en-US"/>
          </a:p>
        </p:txBody>
      </p:sp>
    </p:spTree>
    <p:extLst>
      <p:ext uri="{BB962C8B-B14F-4D97-AF65-F5344CB8AC3E}">
        <p14:creationId xmlns:p14="http://schemas.microsoft.com/office/powerpoint/2010/main" val="1669346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dirty="0"/>
              <a:t>Click to edit Master title style</a:t>
            </a:r>
            <a:endParaRPr lang="en-IN"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6">
            <a:extLst>
              <a:ext uri="{FF2B5EF4-FFF2-40B4-BE49-F238E27FC236}">
                <a16:creationId xmlns:a16="http://schemas.microsoft.com/office/drawing/2014/main" id="{E193D765-E715-3074-EB72-3617460669CD}"/>
              </a:ext>
            </a:extLst>
          </p:cNvPr>
          <p:cNvSpPr>
            <a:spLocks noGrp="1" noChangeArrowheads="1"/>
          </p:cNvSpPr>
          <p:nvPr>
            <p:ph type="sldNum" sz="quarter" idx="10"/>
          </p:nvPr>
        </p:nvSpPr>
        <p:spPr>
          <a:ln/>
        </p:spPr>
        <p:txBody>
          <a:bodyPr/>
          <a:lstStyle>
            <a:lvl1pPr>
              <a:defRPr/>
            </a:lvl1pPr>
          </a:lstStyle>
          <a:p>
            <a:pPr>
              <a:defRPr/>
            </a:pPr>
            <a:fld id="{87337E41-9E00-5440-A21E-7469353E7067}" type="slidenum">
              <a:rPr lang="en-US" altLang="en-US"/>
              <a:pPr>
                <a:defRPr/>
              </a:pPr>
              <a:t>‹#›</a:t>
            </a:fld>
            <a:endParaRPr lang="en-US" altLang="en-US"/>
          </a:p>
        </p:txBody>
      </p:sp>
    </p:spTree>
    <p:extLst>
      <p:ext uri="{BB962C8B-B14F-4D97-AF65-F5344CB8AC3E}">
        <p14:creationId xmlns:p14="http://schemas.microsoft.com/office/powerpoint/2010/main" val="596227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01FF278A-BF62-ACA1-DC1F-B3712DD8B8B3}"/>
              </a:ext>
            </a:extLst>
          </p:cNvPr>
          <p:cNvSpPr>
            <a:spLocks noGrp="1" noChangeArrowheads="1"/>
          </p:cNvSpPr>
          <p:nvPr>
            <p:ph type="sldNum" sz="quarter" idx="10"/>
          </p:nvPr>
        </p:nvSpPr>
        <p:spPr>
          <a:ln/>
        </p:spPr>
        <p:txBody>
          <a:bodyPr/>
          <a:lstStyle>
            <a:lvl1pPr>
              <a:defRPr/>
            </a:lvl1pPr>
          </a:lstStyle>
          <a:p>
            <a:pPr>
              <a:defRPr/>
            </a:pPr>
            <a:fld id="{018F9D6C-C199-794E-A8FA-4B91FACF3204}" type="slidenum">
              <a:rPr lang="en-US" altLang="en-US"/>
              <a:pPr>
                <a:defRPr/>
              </a:pPr>
              <a:t>‹#›</a:t>
            </a:fld>
            <a:endParaRPr lang="en-US" altLang="en-US"/>
          </a:p>
        </p:txBody>
      </p:sp>
    </p:spTree>
    <p:extLst>
      <p:ext uri="{BB962C8B-B14F-4D97-AF65-F5344CB8AC3E}">
        <p14:creationId xmlns:p14="http://schemas.microsoft.com/office/powerpoint/2010/main" val="1782398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6">
            <a:extLst>
              <a:ext uri="{FF2B5EF4-FFF2-40B4-BE49-F238E27FC236}">
                <a16:creationId xmlns:a16="http://schemas.microsoft.com/office/drawing/2014/main" id="{91B35066-0B36-7B0C-05E9-5EDE6A327F31}"/>
              </a:ext>
            </a:extLst>
          </p:cNvPr>
          <p:cNvSpPr>
            <a:spLocks noGrp="1" noChangeArrowheads="1"/>
          </p:cNvSpPr>
          <p:nvPr>
            <p:ph type="sldNum" sz="quarter" idx="10"/>
          </p:nvPr>
        </p:nvSpPr>
        <p:spPr>
          <a:ln/>
        </p:spPr>
        <p:txBody>
          <a:bodyPr/>
          <a:lstStyle>
            <a:lvl1pPr>
              <a:defRPr/>
            </a:lvl1pPr>
          </a:lstStyle>
          <a:p>
            <a:pPr>
              <a:defRPr/>
            </a:pPr>
            <a:fld id="{14C5B0E2-FD7B-AA4B-ACF9-DC75B5AF8032}" type="slidenum">
              <a:rPr lang="en-US" altLang="en-US"/>
              <a:pPr>
                <a:defRPr/>
              </a:pPr>
              <a:t>‹#›</a:t>
            </a:fld>
            <a:endParaRPr lang="en-US" altLang="en-US"/>
          </a:p>
        </p:txBody>
      </p:sp>
    </p:spTree>
    <p:extLst>
      <p:ext uri="{BB962C8B-B14F-4D97-AF65-F5344CB8AC3E}">
        <p14:creationId xmlns:p14="http://schemas.microsoft.com/office/powerpoint/2010/main" val="60253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6">
            <a:extLst>
              <a:ext uri="{FF2B5EF4-FFF2-40B4-BE49-F238E27FC236}">
                <a16:creationId xmlns:a16="http://schemas.microsoft.com/office/drawing/2014/main" id="{DAC1E975-14C3-B5F2-E3D6-8D459CFB28B6}"/>
              </a:ext>
            </a:extLst>
          </p:cNvPr>
          <p:cNvSpPr>
            <a:spLocks noGrp="1" noChangeArrowheads="1"/>
          </p:cNvSpPr>
          <p:nvPr>
            <p:ph type="sldNum" sz="quarter" idx="10"/>
          </p:nvPr>
        </p:nvSpPr>
        <p:spPr>
          <a:ln/>
        </p:spPr>
        <p:txBody>
          <a:bodyPr/>
          <a:lstStyle>
            <a:lvl1pPr>
              <a:defRPr/>
            </a:lvl1pPr>
          </a:lstStyle>
          <a:p>
            <a:pPr>
              <a:defRPr/>
            </a:pPr>
            <a:fld id="{EB5C73DB-1ECF-6B46-88A0-029B0D05DC39}" type="slidenum">
              <a:rPr lang="en-US" altLang="en-US"/>
              <a:pPr>
                <a:defRPr/>
              </a:pPr>
              <a:t>‹#›</a:t>
            </a:fld>
            <a:endParaRPr lang="en-US" altLang="en-US"/>
          </a:p>
        </p:txBody>
      </p:sp>
    </p:spTree>
    <p:extLst>
      <p:ext uri="{BB962C8B-B14F-4D97-AF65-F5344CB8AC3E}">
        <p14:creationId xmlns:p14="http://schemas.microsoft.com/office/powerpoint/2010/main" val="1554502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endParaRPr lang="en-IN"/>
          </a:p>
        </p:txBody>
      </p:sp>
      <p:sp>
        <p:nvSpPr>
          <p:cNvPr id="3" name="Rectangle 6">
            <a:extLst>
              <a:ext uri="{FF2B5EF4-FFF2-40B4-BE49-F238E27FC236}">
                <a16:creationId xmlns:a16="http://schemas.microsoft.com/office/drawing/2014/main" id="{98FFA502-7748-00C5-F74D-5D12A781CB7F}"/>
              </a:ext>
            </a:extLst>
          </p:cNvPr>
          <p:cNvSpPr>
            <a:spLocks noGrp="1" noChangeArrowheads="1"/>
          </p:cNvSpPr>
          <p:nvPr>
            <p:ph type="sldNum" sz="quarter" idx="10"/>
          </p:nvPr>
        </p:nvSpPr>
        <p:spPr>
          <a:ln/>
        </p:spPr>
        <p:txBody>
          <a:bodyPr/>
          <a:lstStyle>
            <a:lvl1pPr>
              <a:defRPr/>
            </a:lvl1pPr>
          </a:lstStyle>
          <a:p>
            <a:pPr>
              <a:defRPr/>
            </a:pPr>
            <a:fld id="{BFC01D35-74C5-5742-AE71-C0783F09D61F}" type="slidenum">
              <a:rPr lang="en-US" altLang="en-US"/>
              <a:pPr>
                <a:defRPr/>
              </a:pPr>
              <a:t>‹#›</a:t>
            </a:fld>
            <a:endParaRPr lang="en-US" altLang="en-US"/>
          </a:p>
        </p:txBody>
      </p:sp>
    </p:spTree>
    <p:extLst>
      <p:ext uri="{BB962C8B-B14F-4D97-AF65-F5344CB8AC3E}">
        <p14:creationId xmlns:p14="http://schemas.microsoft.com/office/powerpoint/2010/main" val="422688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267E3EA3-A8CE-32EC-F82A-6E9E050F1824}"/>
              </a:ext>
            </a:extLst>
          </p:cNvPr>
          <p:cNvSpPr>
            <a:spLocks noGrp="1" noChangeArrowheads="1"/>
          </p:cNvSpPr>
          <p:nvPr>
            <p:ph type="sldNum" sz="quarter" idx="10"/>
          </p:nvPr>
        </p:nvSpPr>
        <p:spPr>
          <a:ln/>
        </p:spPr>
        <p:txBody>
          <a:bodyPr/>
          <a:lstStyle>
            <a:lvl1pPr>
              <a:defRPr/>
            </a:lvl1pPr>
          </a:lstStyle>
          <a:p>
            <a:pPr>
              <a:defRPr/>
            </a:pPr>
            <a:fld id="{4D890F62-3C9F-CB49-BDE1-366AC12D7FDF}" type="slidenum">
              <a:rPr lang="en-US" altLang="en-US"/>
              <a:pPr>
                <a:defRPr/>
              </a:pPr>
              <a:t>‹#›</a:t>
            </a:fld>
            <a:endParaRPr lang="en-US" altLang="en-US"/>
          </a:p>
        </p:txBody>
      </p:sp>
    </p:spTree>
    <p:extLst>
      <p:ext uri="{BB962C8B-B14F-4D97-AF65-F5344CB8AC3E}">
        <p14:creationId xmlns:p14="http://schemas.microsoft.com/office/powerpoint/2010/main" val="96342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911A906A-6652-8805-8471-3F13441785E9}"/>
              </a:ext>
            </a:extLst>
          </p:cNvPr>
          <p:cNvSpPr>
            <a:spLocks noGrp="1" noChangeArrowheads="1"/>
          </p:cNvSpPr>
          <p:nvPr>
            <p:ph type="sldNum" sz="quarter" idx="10"/>
          </p:nvPr>
        </p:nvSpPr>
        <p:spPr>
          <a:ln/>
        </p:spPr>
        <p:txBody>
          <a:bodyPr/>
          <a:lstStyle>
            <a:lvl1pPr>
              <a:defRPr/>
            </a:lvl1pPr>
          </a:lstStyle>
          <a:p>
            <a:pPr>
              <a:defRPr/>
            </a:pPr>
            <a:fld id="{EABF2B37-2D5E-2440-8351-BAB7F5E33186}" type="slidenum">
              <a:rPr lang="en-US" altLang="en-US"/>
              <a:pPr>
                <a:defRPr/>
              </a:pPr>
              <a:t>‹#›</a:t>
            </a:fld>
            <a:endParaRPr lang="en-US" altLang="en-US"/>
          </a:p>
        </p:txBody>
      </p:sp>
    </p:spTree>
    <p:extLst>
      <p:ext uri="{BB962C8B-B14F-4D97-AF65-F5344CB8AC3E}">
        <p14:creationId xmlns:p14="http://schemas.microsoft.com/office/powerpoint/2010/main" val="1338210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F742B6B0-4477-4A00-58F9-BF6DCC43138A}"/>
              </a:ext>
            </a:extLst>
          </p:cNvPr>
          <p:cNvSpPr>
            <a:spLocks noGrp="1" noChangeArrowheads="1"/>
          </p:cNvSpPr>
          <p:nvPr>
            <p:ph type="sldNum" sz="quarter" idx="10"/>
          </p:nvPr>
        </p:nvSpPr>
        <p:spPr>
          <a:ln/>
        </p:spPr>
        <p:txBody>
          <a:bodyPr/>
          <a:lstStyle>
            <a:lvl1pPr>
              <a:defRPr/>
            </a:lvl1pPr>
          </a:lstStyle>
          <a:p>
            <a:pPr>
              <a:defRPr/>
            </a:pPr>
            <a:fld id="{DF0F21D8-CC30-8648-8D5A-43CDD9490256}" type="slidenum">
              <a:rPr lang="en-US" altLang="en-US"/>
              <a:pPr>
                <a:defRPr/>
              </a:pPr>
              <a:t>‹#›</a:t>
            </a:fld>
            <a:endParaRPr lang="en-US" altLang="en-US"/>
          </a:p>
        </p:txBody>
      </p:sp>
    </p:spTree>
    <p:extLst>
      <p:ext uri="{BB962C8B-B14F-4D97-AF65-F5344CB8AC3E}">
        <p14:creationId xmlns:p14="http://schemas.microsoft.com/office/powerpoint/2010/main" val="3515140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8">
            <a:extLst>
              <a:ext uri="{FF2B5EF4-FFF2-40B4-BE49-F238E27FC236}">
                <a16:creationId xmlns:a16="http://schemas.microsoft.com/office/drawing/2014/main" id="{15385228-6E92-27A3-8F51-448F9456F83D}"/>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b="83365"/>
          <a:stretch>
            <a:fillRect/>
          </a:stretch>
        </p:blipFill>
        <p:spPr bwMode="auto">
          <a:xfrm>
            <a:off x="3175" y="3175"/>
            <a:ext cx="913765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a:extLst>
              <a:ext uri="{FF2B5EF4-FFF2-40B4-BE49-F238E27FC236}">
                <a16:creationId xmlns:a16="http://schemas.microsoft.com/office/drawing/2014/main" id="{ECDA3EFE-6B21-69B1-9304-B24335498775}"/>
              </a:ext>
            </a:extLst>
          </p:cNvPr>
          <p:cNvSpPr>
            <a:spLocks noGrp="1" noChangeArrowheads="1"/>
          </p:cNvSpPr>
          <p:nvPr>
            <p:ph type="sldNum" sz="quarter" idx="4"/>
          </p:nvPr>
        </p:nvSpPr>
        <p:spPr bwMode="auto">
          <a:xfrm>
            <a:off x="6799263" y="6400800"/>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100"/>
            </a:lvl1pPr>
          </a:lstStyle>
          <a:p>
            <a:pPr>
              <a:defRPr/>
            </a:pPr>
            <a:fld id="{A629E020-9C2C-DA41-9A87-2C48DDB7BC84}" type="slidenum">
              <a:rPr lang="en-US" altLang="en-US"/>
              <a:pPr>
                <a:defRPr/>
              </a:pPr>
              <a:t>‹#›</a:t>
            </a:fld>
            <a:endParaRPr lang="en-US" altLang="en-US"/>
          </a:p>
        </p:txBody>
      </p:sp>
      <p:sp>
        <p:nvSpPr>
          <p:cNvPr id="1032" name="Rectangle 8">
            <a:extLst>
              <a:ext uri="{FF2B5EF4-FFF2-40B4-BE49-F238E27FC236}">
                <a16:creationId xmlns:a16="http://schemas.microsoft.com/office/drawing/2014/main" id="{7E49CF28-B4FC-621F-7AE3-62DA64874DA2}"/>
              </a:ext>
            </a:extLst>
          </p:cNvPr>
          <p:cNvSpPr>
            <a:spLocks noChangeArrowheads="1"/>
          </p:cNvSpPr>
          <p:nvPr/>
        </p:nvSpPr>
        <p:spPr bwMode="auto">
          <a:xfrm>
            <a:off x="4741863" y="695325"/>
            <a:ext cx="4191000" cy="304800"/>
          </a:xfrm>
          <a:prstGeom prst="rect">
            <a:avLst/>
          </a:prstGeom>
          <a:noFill/>
          <a:ln>
            <a:noFill/>
          </a:ln>
          <a:effectLst/>
        </p:spPr>
        <p:txBody>
          <a:bodyPr/>
          <a:lstStyle/>
          <a:p>
            <a:pPr algn="r" eaLnBrk="1" hangingPunct="1">
              <a:defRPr/>
            </a:pPr>
            <a:r>
              <a:rPr lang="en-US" altLang="en-US" sz="1050" b="1" dirty="0">
                <a:solidFill>
                  <a:schemeClr val="accent2"/>
                </a:solidFill>
              </a:rPr>
              <a:t>AMITY INSTITUTE OF INFORMATION TECHNOLOGY</a:t>
            </a:r>
          </a:p>
        </p:txBody>
      </p:sp>
      <p:sp>
        <p:nvSpPr>
          <p:cNvPr id="1029" name="Rectangle 10">
            <a:extLst>
              <a:ext uri="{FF2B5EF4-FFF2-40B4-BE49-F238E27FC236}">
                <a16:creationId xmlns:a16="http://schemas.microsoft.com/office/drawing/2014/main" id="{48678984-9775-3A2F-EA45-3D96AD79B21C}"/>
              </a:ext>
            </a:extLst>
          </p:cNvPr>
          <p:cNvSpPr>
            <a:spLocks noChangeArrowheads="1"/>
          </p:cNvSpPr>
          <p:nvPr userDrawn="1"/>
        </p:nvSpPr>
        <p:spPr bwMode="auto">
          <a:xfrm>
            <a:off x="2438400" y="6705600"/>
            <a:ext cx="6705600" cy="152400"/>
          </a:xfrm>
          <a:prstGeom prst="rect">
            <a:avLst/>
          </a:prstGeom>
          <a:solidFill>
            <a:srgbClr val="F1B43B"/>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I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Examples/Main.java" TargetMode="External"/><Relationship Id="rId2" Type="http://schemas.openxmlformats.org/officeDocument/2006/relationships/hyperlink" Target="Examples/Account.java"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rinket.io/java/c18f4b836b"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rinket.io/java/498159bdd2" TargetMode="External"/><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trinket.io/java/1080a86ba0"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trinket.io/java/4b034a4d3a" TargetMode="External"/><Relationship Id="rId2" Type="http://schemas.openxmlformats.org/officeDocument/2006/relationships/hyperlink" Target="https://trinket.io/java/5bd4d22cf0"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hyperlink" Target="https://trinket.io/java/ee2e650aad" TargetMode="External"/><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trinket.io/java/4f76a4c5fd"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trinket.io/java/8f0c4ae3f6" TargetMode="External"/><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trinket.io/java/52977c1ad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trinket.io/java/779bfbab96" TargetMode="External"/><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hyperlink" Target="https://trinket.io/java/67b2b3966f" TargetMode="External"/><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hyperlink" Target="https://trinket.io/java/eacd73a00a"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oracle.com/java/technologies/downloads/#jdk21-window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trinket.io/java/9e9b2bfe64" TargetMode="External"/><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hyperlink" Target="https://www.geeksforgeeks.org/jre-in-java/" TargetMode="External"/><Relationship Id="rId2" Type="http://schemas.openxmlformats.org/officeDocument/2006/relationships/hyperlink" Target="https://www.geeksforgeeks.org/jdk-in-java/" TargetMode="External"/><Relationship Id="rId1" Type="http://schemas.openxmlformats.org/officeDocument/2006/relationships/slideLayout" Target="../slideLayouts/slideLayout7.xml"/><Relationship Id="rId4" Type="http://schemas.openxmlformats.org/officeDocument/2006/relationships/hyperlink" Target="https://www.geeksforgeeks.org/jvm-works-jvm-architecture/" TargetMode="Externa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trinket.io/java/64bf120e28" TargetMode="External"/><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a:extLst>
              <a:ext uri="{FF2B5EF4-FFF2-40B4-BE49-F238E27FC236}">
                <a16:creationId xmlns:a16="http://schemas.microsoft.com/office/drawing/2014/main" id="{652415BE-4660-F41D-0A59-CD81D502103F}"/>
              </a:ext>
            </a:extLst>
          </p:cNvPr>
          <p:cNvSpPr>
            <a:spLocks noGrp="1" noChangeArrowheads="1"/>
          </p:cNvSpPr>
          <p:nvPr>
            <p:ph type="ctrTitle"/>
          </p:nvPr>
        </p:nvSpPr>
        <p:spPr bwMode="auto">
          <a:xfrm>
            <a:off x="914400" y="1371600"/>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pPr>
            <a:r>
              <a:rPr lang="en-US" altLang="en-US" b="1" dirty="0">
                <a:solidFill>
                  <a:schemeClr val="tx1"/>
                </a:solidFill>
                <a:latin typeface="Times New Roman" panose="02020603050405020304" pitchFamily="18" charset="0"/>
              </a:rPr>
              <a:t>Introduction to JAVA Programming</a:t>
            </a:r>
            <a:br>
              <a:rPr lang="en-US" altLang="en-US" sz="4500" b="1" dirty="0">
                <a:solidFill>
                  <a:schemeClr val="tx1"/>
                </a:solidFill>
                <a:latin typeface="Times New Roman" panose="02020603050405020304" pitchFamily="18" charset="0"/>
              </a:rPr>
            </a:br>
            <a:r>
              <a:rPr lang="en-US" altLang="en-US" sz="4500" b="1" dirty="0">
                <a:solidFill>
                  <a:schemeClr val="tx1"/>
                </a:solidFill>
                <a:latin typeface="Times New Roman" panose="02020603050405020304" pitchFamily="18" charset="0"/>
              </a:rPr>
              <a:t>CSIT751 (PG)</a:t>
            </a:r>
            <a:br>
              <a:rPr lang="en-US" altLang="en-US" sz="4500" b="1" dirty="0">
                <a:solidFill>
                  <a:schemeClr val="tx1"/>
                </a:solidFill>
                <a:latin typeface="Times New Roman" panose="02020603050405020304" pitchFamily="18" charset="0"/>
              </a:rPr>
            </a:br>
            <a:r>
              <a:rPr lang="en-US" altLang="en-US" sz="2200" b="1" dirty="0">
                <a:solidFill>
                  <a:schemeClr val="tx1"/>
                </a:solidFill>
                <a:latin typeface="Times New Roman" panose="02020603050405020304" pitchFamily="18" charset="0"/>
                <a:cs typeface="Calibri" panose="020F0502020204030204" pitchFamily="34" charset="0"/>
              </a:rPr>
              <a:t>(CORE JAVA MODULE I)</a:t>
            </a:r>
            <a:br>
              <a:rPr lang="en-US" altLang="en-US" sz="2500" dirty="0">
                <a:solidFill>
                  <a:schemeClr val="tx1"/>
                </a:solidFill>
                <a:latin typeface="Times New Roman" panose="02020603050405020304" pitchFamily="18" charset="0"/>
              </a:rPr>
            </a:br>
            <a:endParaRPr lang="en-US" altLang="en-US" sz="2500" dirty="0">
              <a:solidFill>
                <a:schemeClr val="tx1"/>
              </a:solidFill>
              <a:latin typeface="Times New Roman" panose="02020603050405020304" pitchFamily="18" charset="0"/>
            </a:endParaRPr>
          </a:p>
        </p:txBody>
      </p:sp>
      <p:sp>
        <p:nvSpPr>
          <p:cNvPr id="15362" name="Slide Number Placeholder 3">
            <a:extLst>
              <a:ext uri="{FF2B5EF4-FFF2-40B4-BE49-F238E27FC236}">
                <a16:creationId xmlns:a16="http://schemas.microsoft.com/office/drawing/2014/main" id="{9757C025-9C81-1150-8889-7494EBDA22B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BA29FB-FCCE-0B47-8A11-59E213BA79A3}" type="slidenum">
              <a:rPr lang="en-US" altLang="en-US" smtClean="0"/>
              <a:pPr/>
              <a:t>1</a:t>
            </a:fld>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simple.png">
            <a:extLst>
              <a:ext uri="{FF2B5EF4-FFF2-40B4-BE49-F238E27FC236}">
                <a16:creationId xmlns:a16="http://schemas.microsoft.com/office/drawing/2014/main" id="{96574016-6D9E-5DF4-22BC-D599EEC82B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09800"/>
            <a:ext cx="818991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le 5">
            <a:extLst>
              <a:ext uri="{FF2B5EF4-FFF2-40B4-BE49-F238E27FC236}">
                <a16:creationId xmlns:a16="http://schemas.microsoft.com/office/drawing/2014/main" id="{1B239297-38FC-1E1B-2671-F190BB3FF6CB}"/>
              </a:ext>
            </a:extLst>
          </p:cNvPr>
          <p:cNvSpPr>
            <a:spLocks noGrp="1"/>
          </p:cNvSpPr>
          <p:nvPr>
            <p:ph type="title"/>
          </p:nvPr>
        </p:nvSpPr>
        <p:spPr>
          <a:xfrm>
            <a:off x="457200" y="982084"/>
            <a:ext cx="8229600" cy="685801"/>
          </a:xfrm>
        </p:spPr>
        <p:txBody>
          <a:bodyPr>
            <a:normAutofit fontScale="90000"/>
          </a:bodyPr>
          <a:lstStyle/>
          <a:p>
            <a:pPr algn="l" eaLnBrk="1" hangingPunct="1"/>
            <a:r>
              <a:rPr lang="en-US" altLang="en-US" dirty="0"/>
              <a:t>1. Easy to develop applications</a:t>
            </a:r>
          </a:p>
        </p:txBody>
      </p:sp>
      <p:sp>
        <p:nvSpPr>
          <p:cNvPr id="7" name="Content Placeholder 6">
            <a:extLst>
              <a:ext uri="{FF2B5EF4-FFF2-40B4-BE49-F238E27FC236}">
                <a16:creationId xmlns:a16="http://schemas.microsoft.com/office/drawing/2014/main" id="{E8AE86AD-7CDE-C511-6EAE-548967ED642A}"/>
              </a:ext>
            </a:extLst>
          </p:cNvPr>
          <p:cNvSpPr>
            <a:spLocks noGrp="1"/>
          </p:cNvSpPr>
          <p:nvPr>
            <p:ph idx="1"/>
          </p:nvPr>
        </p:nvSpPr>
        <p:spPr/>
        <p:txBody>
          <a:bodyPr rtlCol="0">
            <a:normAutofit/>
          </a:bodyPr>
          <a:lstStyle/>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buFont typeface="Wingdings" panose="05000000000000000000" pitchFamily="2" charset="2"/>
              <a:buChar char="ü"/>
              <a:defRPr/>
            </a:pPr>
            <a:r>
              <a:rPr lang="en-US" sz="2400" dirty="0">
                <a:solidFill>
                  <a:srgbClr val="002060"/>
                </a:solidFill>
              </a:rPr>
              <a:t>As compared to C and C++ , no pointer concept</a:t>
            </a:r>
          </a:p>
          <a:p>
            <a:pPr eaLnBrk="1" fontAlgn="auto" hangingPunct="1">
              <a:spcAft>
                <a:spcPts val="0"/>
              </a:spcAft>
              <a:buFont typeface="Wingdings" panose="05000000000000000000" pitchFamily="2" charset="2"/>
              <a:buChar char="ü"/>
              <a:defRPr/>
            </a:pPr>
            <a:r>
              <a:rPr lang="en-US" sz="2400" dirty="0">
                <a:solidFill>
                  <a:srgbClr val="002060"/>
                </a:solidFill>
              </a:rPr>
              <a:t>Atomatic memory allocation and deallocation which makes easy to develop applications.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platform-independent.png">
            <a:extLst>
              <a:ext uri="{FF2B5EF4-FFF2-40B4-BE49-F238E27FC236}">
                <a16:creationId xmlns:a16="http://schemas.microsoft.com/office/drawing/2014/main" id="{3D323924-885C-26D4-DD37-3C51D75C63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0" y="4343400"/>
            <a:ext cx="5171595" cy="2362200"/>
          </a:xfrm>
        </p:spPr>
      </p:pic>
      <p:sp>
        <p:nvSpPr>
          <p:cNvPr id="9218" name="Title 1">
            <a:extLst>
              <a:ext uri="{FF2B5EF4-FFF2-40B4-BE49-F238E27FC236}">
                <a16:creationId xmlns:a16="http://schemas.microsoft.com/office/drawing/2014/main" id="{711DE0D1-1762-0794-B483-B3EFC4879569}"/>
              </a:ext>
            </a:extLst>
          </p:cNvPr>
          <p:cNvSpPr>
            <a:spLocks noGrp="1"/>
          </p:cNvSpPr>
          <p:nvPr>
            <p:ph type="title"/>
          </p:nvPr>
        </p:nvSpPr>
        <p:spPr>
          <a:xfrm>
            <a:off x="228600" y="1086571"/>
            <a:ext cx="8088879" cy="503238"/>
          </a:xfrm>
        </p:spPr>
        <p:txBody>
          <a:bodyPr>
            <a:normAutofit fontScale="90000"/>
          </a:bodyPr>
          <a:lstStyle/>
          <a:p>
            <a:pPr algn="l" eaLnBrk="1" hangingPunct="1"/>
            <a:r>
              <a:rPr lang="en-US" altLang="en-US" sz="3600" dirty="0"/>
              <a:t>2. Platform Independent </a:t>
            </a:r>
          </a:p>
        </p:txBody>
      </p:sp>
      <p:sp>
        <p:nvSpPr>
          <p:cNvPr id="2" name="TextBox 1">
            <a:extLst>
              <a:ext uri="{FF2B5EF4-FFF2-40B4-BE49-F238E27FC236}">
                <a16:creationId xmlns:a16="http://schemas.microsoft.com/office/drawing/2014/main" id="{FB84F9A0-F30A-2C42-E4C8-67E5D4FE80F5}"/>
              </a:ext>
            </a:extLst>
          </p:cNvPr>
          <p:cNvSpPr txBox="1"/>
          <p:nvPr/>
        </p:nvSpPr>
        <p:spPr>
          <a:xfrm>
            <a:off x="457199" y="1676400"/>
            <a:ext cx="8229601" cy="2862322"/>
          </a:xfrm>
          <a:prstGeom prst="rect">
            <a:avLst/>
          </a:prstGeom>
          <a:noFill/>
        </p:spPr>
        <p:txBody>
          <a:bodyPr wrap="square" rtlCol="0">
            <a:spAutoFit/>
          </a:bodyPr>
          <a:lstStyle/>
          <a:p>
            <a:pPr marL="342900" indent="-342900" algn="just">
              <a:buFont typeface="Wingdings" panose="05000000000000000000" pitchFamily="2" charset="2"/>
              <a:buChar char="ü"/>
            </a:pPr>
            <a:r>
              <a:rPr lang="en-US" dirty="0">
                <a:solidFill>
                  <a:srgbClr val="002060"/>
                </a:solidFill>
              </a:rPr>
              <a:t>Java's platform independence is a key feature is achieved through the concept of  "Write Once, Run Anywhere" (WORA). </a:t>
            </a:r>
          </a:p>
          <a:p>
            <a:pPr marL="342900" indent="-342900" algn="just">
              <a:buFont typeface="Wingdings" panose="05000000000000000000" pitchFamily="2" charset="2"/>
              <a:buChar char="ü"/>
            </a:pPr>
            <a:r>
              <a:rPr lang="en-US" dirty="0">
                <a:solidFill>
                  <a:srgbClr val="002060"/>
                </a:solidFill>
              </a:rPr>
              <a:t>Java source code is compiled into an intermediate form known as bytecode.  </a:t>
            </a:r>
          </a:p>
          <a:p>
            <a:pPr marL="342900" indent="-342900" algn="just">
              <a:buFont typeface="Wingdings" panose="05000000000000000000" pitchFamily="2" charset="2"/>
              <a:buChar char="ü"/>
            </a:pPr>
            <a:r>
              <a:rPr lang="en-US" dirty="0">
                <a:solidFill>
                  <a:srgbClr val="002060"/>
                </a:solidFill>
              </a:rPr>
              <a:t>Once compiled to bytecode, Java programs can be executed on any device that has a JVM installed.</a:t>
            </a:r>
          </a:p>
          <a:p>
            <a:pPr marL="342900" indent="-342900" algn="just">
              <a:buFont typeface="Wingdings" panose="05000000000000000000" pitchFamily="2" charset="2"/>
              <a:buChar char="ü"/>
            </a:pPr>
            <a:r>
              <a:rPr lang="en-US" dirty="0">
                <a:solidFill>
                  <a:srgbClr val="002060"/>
                </a:solidFill>
              </a:rPr>
              <a:t>Developers can write code on one platform (e.g., Windows) and run it on another platform (e.g., Linux) without modification.</a:t>
            </a:r>
          </a:p>
          <a:p>
            <a:pPr marL="342900" indent="-342900" algn="just">
              <a:buFont typeface="Wingdings" panose="05000000000000000000" pitchFamily="2" charset="2"/>
              <a:buChar char="ü"/>
            </a:pPr>
            <a:r>
              <a:rPr lang="en-US" dirty="0">
                <a:solidFill>
                  <a:srgbClr val="002060"/>
                </a:solidFill>
              </a:rPr>
              <a:t>Java programs are executed by the Java Virtual Machine (JVM).</a:t>
            </a:r>
          </a:p>
          <a:p>
            <a:pPr marL="342900" indent="-342900" algn="just">
              <a:buFont typeface="Wingdings" panose="05000000000000000000" pitchFamily="2" charset="2"/>
              <a:buChar char="ü"/>
            </a:pPr>
            <a:r>
              <a:rPr lang="en-US" dirty="0">
                <a:solidFill>
                  <a:srgbClr val="002060"/>
                </a:solidFill>
              </a:rPr>
              <a:t>JVM is platform-specific, but the bytecode is interpreted by the JVM, making the program platform-independent.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E770-03DF-CC63-6F59-50DB94E12A77}"/>
              </a:ext>
            </a:extLst>
          </p:cNvPr>
          <p:cNvSpPr>
            <a:spLocks noGrp="1"/>
          </p:cNvSpPr>
          <p:nvPr>
            <p:ph type="title"/>
          </p:nvPr>
        </p:nvSpPr>
        <p:spPr/>
        <p:txBody>
          <a:bodyPr rtlCol="0">
            <a:normAutofit fontScale="90000"/>
          </a:bodyPr>
          <a:lstStyle/>
          <a:p>
            <a:pPr algn="l" eaLnBrk="1" fontAlgn="auto" hangingPunct="1">
              <a:spcAft>
                <a:spcPts val="0"/>
              </a:spcAft>
              <a:defRPr/>
            </a:pPr>
            <a:br>
              <a:rPr lang="en-US" b="1" dirty="0"/>
            </a:br>
            <a:r>
              <a:rPr lang="en-US" dirty="0"/>
              <a:t>3. Portable</a:t>
            </a:r>
            <a:br>
              <a:rPr lang="en-US" b="1" dirty="0"/>
            </a:br>
            <a:endParaRPr lang="en-US" dirty="0"/>
          </a:p>
        </p:txBody>
      </p:sp>
      <p:sp>
        <p:nvSpPr>
          <p:cNvPr id="11267" name="Content Placeholder 2">
            <a:extLst>
              <a:ext uri="{FF2B5EF4-FFF2-40B4-BE49-F238E27FC236}">
                <a16:creationId xmlns:a16="http://schemas.microsoft.com/office/drawing/2014/main" id="{C7EA13B1-8FD5-0366-9BCC-40ED0D60EF86}"/>
              </a:ext>
            </a:extLst>
          </p:cNvPr>
          <p:cNvSpPr>
            <a:spLocks noGrp="1"/>
          </p:cNvSpPr>
          <p:nvPr>
            <p:ph idx="1"/>
          </p:nvPr>
        </p:nvSpPr>
        <p:spPr>
          <a:xfrm>
            <a:off x="304799" y="1905000"/>
            <a:ext cx="8382000" cy="1905000"/>
          </a:xfrm>
        </p:spPr>
        <p:txBody>
          <a:bodyPr>
            <a:normAutofit/>
          </a:bodyPr>
          <a:lstStyle/>
          <a:p>
            <a:pPr algn="just" eaLnBrk="1" hangingPunct="1">
              <a:buFont typeface="Wingdings" panose="05000000000000000000" pitchFamily="2" charset="2"/>
              <a:buChar char="ü"/>
            </a:pPr>
            <a:r>
              <a:rPr lang="en-US" altLang="en-US" sz="2400" dirty="0">
                <a:solidFill>
                  <a:srgbClr val="002060"/>
                </a:solidFill>
              </a:rPr>
              <a:t>Java programs can be easily moved from one computer system to another, providing portability and flexibility.</a:t>
            </a:r>
          </a:p>
          <a:p>
            <a:pPr algn="just" eaLnBrk="1" hangingPunct="1">
              <a:buFont typeface="Wingdings" panose="05000000000000000000" pitchFamily="2" charset="2"/>
              <a:buChar char="ü"/>
            </a:pPr>
            <a:r>
              <a:rPr lang="en-US" altLang="en-US" sz="2400" dirty="0">
                <a:solidFill>
                  <a:srgbClr val="002060"/>
                </a:solidFill>
              </a:rPr>
              <a:t>Platform independent and architectural neutral features makes its portable.</a:t>
            </a:r>
          </a:p>
        </p:txBody>
      </p:sp>
      <p:pic>
        <p:nvPicPr>
          <p:cNvPr id="11268" name="Picture 2" descr="Portable">
            <a:extLst>
              <a:ext uri="{FF2B5EF4-FFF2-40B4-BE49-F238E27FC236}">
                <a16:creationId xmlns:a16="http://schemas.microsoft.com/office/drawing/2014/main" id="{6D3F76CF-49A1-A605-D850-950ECB0B7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3" y="4329545"/>
            <a:ext cx="791051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9E77-24CF-D163-A7F4-1B7D54F140B1}"/>
              </a:ext>
            </a:extLst>
          </p:cNvPr>
          <p:cNvSpPr>
            <a:spLocks noGrp="1"/>
          </p:cNvSpPr>
          <p:nvPr>
            <p:ph type="title"/>
          </p:nvPr>
        </p:nvSpPr>
        <p:spPr/>
        <p:txBody>
          <a:bodyPr rtlCol="0">
            <a:normAutofit fontScale="90000"/>
          </a:bodyPr>
          <a:lstStyle/>
          <a:p>
            <a:pPr algn="l" eaLnBrk="1" fontAlgn="auto" hangingPunct="1">
              <a:spcAft>
                <a:spcPts val="0"/>
              </a:spcAft>
              <a:defRPr/>
            </a:pPr>
            <a:br>
              <a:rPr lang="en-US" b="1" dirty="0"/>
            </a:br>
            <a:r>
              <a:rPr lang="en-US" dirty="0"/>
              <a:t>4. Multithreaded</a:t>
            </a:r>
            <a:br>
              <a:rPr lang="en-US" b="1" dirty="0"/>
            </a:br>
            <a:endParaRPr lang="en-US" dirty="0"/>
          </a:p>
        </p:txBody>
      </p:sp>
      <p:sp>
        <p:nvSpPr>
          <p:cNvPr id="12291" name="Content Placeholder 2">
            <a:extLst>
              <a:ext uri="{FF2B5EF4-FFF2-40B4-BE49-F238E27FC236}">
                <a16:creationId xmlns:a16="http://schemas.microsoft.com/office/drawing/2014/main" id="{2ACACA6E-62F2-C41D-8EA3-C838B7FEA781}"/>
              </a:ext>
            </a:extLst>
          </p:cNvPr>
          <p:cNvSpPr>
            <a:spLocks noGrp="1"/>
          </p:cNvSpPr>
          <p:nvPr>
            <p:ph idx="1"/>
          </p:nvPr>
        </p:nvSpPr>
        <p:spPr>
          <a:xfrm>
            <a:off x="762000" y="1676130"/>
            <a:ext cx="8229600" cy="4906963"/>
          </a:xfrm>
        </p:spPr>
        <p:txBody>
          <a:bodyPr/>
          <a:lstStyle/>
          <a:p>
            <a:pPr>
              <a:buFont typeface="Wingdings" panose="05000000000000000000" pitchFamily="2" charset="2"/>
              <a:buChar char="ü"/>
            </a:pPr>
            <a:r>
              <a:rPr lang="en-US" altLang="en-US" sz="2400" dirty="0">
                <a:solidFill>
                  <a:srgbClr val="002060"/>
                </a:solidFill>
              </a:rPr>
              <a:t>You can perform multiple operations at the same time.</a:t>
            </a:r>
          </a:p>
          <a:p>
            <a:pPr>
              <a:buFont typeface="Wingdings" panose="05000000000000000000" pitchFamily="2" charset="2"/>
              <a:buChar char="ü"/>
            </a:pPr>
            <a:r>
              <a:rPr lang="en-US" altLang="en-US" sz="2400" dirty="0">
                <a:solidFill>
                  <a:srgbClr val="002060"/>
                </a:solidFill>
              </a:rPr>
              <a:t> Threads are </a:t>
            </a:r>
            <a:r>
              <a:rPr lang="en-US" altLang="en-US" sz="2400" b="1" dirty="0">
                <a:solidFill>
                  <a:srgbClr val="002060"/>
                </a:solidFill>
              </a:rPr>
              <a:t>independent</a:t>
            </a:r>
            <a:r>
              <a:rPr lang="en-US" altLang="en-US" sz="2400" dirty="0">
                <a:solidFill>
                  <a:srgbClr val="002060"/>
                </a:solidFill>
              </a:rPr>
              <a:t>, so it doesn't affect other threads.</a:t>
            </a:r>
          </a:p>
          <a:p>
            <a:pPr eaLnBrk="1" hangingPunct="1">
              <a:buFont typeface="Arial" panose="020B0604020202020204" pitchFamily="34" charset="0"/>
              <a:buNone/>
            </a:pPr>
            <a:endParaRPr lang="en-US" altLang="en-US" dirty="0"/>
          </a:p>
          <a:p>
            <a:pPr eaLnBrk="1" hangingPunct="1">
              <a:buFont typeface="Arial" panose="020B0604020202020204" pitchFamily="34" charset="0"/>
              <a:buNone/>
            </a:pPr>
            <a:endParaRPr lang="en-US" altLang="en-US" dirty="0"/>
          </a:p>
        </p:txBody>
      </p:sp>
      <p:pic>
        <p:nvPicPr>
          <p:cNvPr id="5" name="Picture 4">
            <a:extLst>
              <a:ext uri="{FF2B5EF4-FFF2-40B4-BE49-F238E27FC236}">
                <a16:creationId xmlns:a16="http://schemas.microsoft.com/office/drawing/2014/main" id="{D6788754-5D17-8531-AA95-3C2B891688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501" y="4511075"/>
            <a:ext cx="2971800" cy="1981200"/>
          </a:xfrm>
          <a:prstGeom prst="rect">
            <a:avLst/>
          </a:prstGeom>
        </p:spPr>
      </p:pic>
      <p:pic>
        <p:nvPicPr>
          <p:cNvPr id="7" name="Picture 6">
            <a:extLst>
              <a:ext uri="{FF2B5EF4-FFF2-40B4-BE49-F238E27FC236}">
                <a16:creationId xmlns:a16="http://schemas.microsoft.com/office/drawing/2014/main" id="{59DD7B63-3F34-2DAD-26FA-4C838352A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19400"/>
            <a:ext cx="1828800" cy="1828800"/>
          </a:xfrm>
          <a:prstGeom prst="rect">
            <a:avLst/>
          </a:prstGeom>
        </p:spPr>
      </p:pic>
      <p:sp>
        <p:nvSpPr>
          <p:cNvPr id="9" name="TextBox 8">
            <a:extLst>
              <a:ext uri="{FF2B5EF4-FFF2-40B4-BE49-F238E27FC236}">
                <a16:creationId xmlns:a16="http://schemas.microsoft.com/office/drawing/2014/main" id="{3F321220-EA3E-A4DA-4D5E-49EFCF005090}"/>
              </a:ext>
            </a:extLst>
          </p:cNvPr>
          <p:cNvSpPr txBox="1"/>
          <p:nvPr/>
        </p:nvSpPr>
        <p:spPr>
          <a:xfrm>
            <a:off x="3962400" y="4129612"/>
            <a:ext cx="5162844" cy="830997"/>
          </a:xfrm>
          <a:prstGeom prst="rect">
            <a:avLst/>
          </a:prstGeom>
          <a:noFill/>
        </p:spPr>
        <p:txBody>
          <a:bodyPr wrap="square">
            <a:spAutoFit/>
          </a:bodyPr>
          <a:lstStyle/>
          <a:p>
            <a:pPr eaLnBrk="1" fontAlgn="auto" hangingPunct="1">
              <a:spcAft>
                <a:spcPts val="0"/>
              </a:spcAft>
              <a:defRPr/>
            </a:pPr>
            <a:r>
              <a:rPr lang="en-US" sz="2400" i="1" dirty="0">
                <a:solidFill>
                  <a:srgbClr val="002060"/>
                </a:solidFill>
              </a:rPr>
              <a:t>Typing MS Word document while listening to music.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B0D7-22F9-0D5F-0FD9-26C0816F6C4C}"/>
              </a:ext>
            </a:extLst>
          </p:cNvPr>
          <p:cNvSpPr>
            <a:spLocks noGrp="1"/>
          </p:cNvSpPr>
          <p:nvPr>
            <p:ph type="title"/>
          </p:nvPr>
        </p:nvSpPr>
        <p:spPr>
          <a:xfrm>
            <a:off x="457200" y="1066800"/>
            <a:ext cx="8229600" cy="463550"/>
          </a:xfrm>
        </p:spPr>
        <p:txBody>
          <a:bodyPr rtlCol="0">
            <a:normAutofit fontScale="90000"/>
          </a:bodyPr>
          <a:lstStyle/>
          <a:p>
            <a:pPr algn="l" eaLnBrk="1" fontAlgn="auto" hangingPunct="1">
              <a:spcAft>
                <a:spcPts val="0"/>
              </a:spcAft>
              <a:defRPr/>
            </a:pPr>
            <a:r>
              <a:rPr lang="en-US" sz="4000" dirty="0"/>
              <a:t>5. Distributed</a:t>
            </a:r>
            <a:br>
              <a:rPr lang="en-US" b="1" dirty="0"/>
            </a:br>
            <a:endParaRPr lang="en-US" dirty="0"/>
          </a:p>
        </p:txBody>
      </p:sp>
      <p:sp>
        <p:nvSpPr>
          <p:cNvPr id="15363" name="Content Placeholder 2">
            <a:extLst>
              <a:ext uri="{FF2B5EF4-FFF2-40B4-BE49-F238E27FC236}">
                <a16:creationId xmlns:a16="http://schemas.microsoft.com/office/drawing/2014/main" id="{788384A6-B296-63BD-9D96-4600AD1BB887}"/>
              </a:ext>
            </a:extLst>
          </p:cNvPr>
          <p:cNvSpPr>
            <a:spLocks noGrp="1"/>
          </p:cNvSpPr>
          <p:nvPr>
            <p:ph idx="1"/>
          </p:nvPr>
        </p:nvSpPr>
        <p:spPr>
          <a:xfrm>
            <a:off x="419100" y="1600200"/>
            <a:ext cx="8305800" cy="1676400"/>
          </a:xfrm>
        </p:spPr>
        <p:txBody>
          <a:bodyPr>
            <a:normAutofit fontScale="77500" lnSpcReduction="20000"/>
          </a:bodyPr>
          <a:lstStyle/>
          <a:p>
            <a:pPr eaLnBrk="1" hangingPunct="1"/>
            <a:endParaRPr lang="en-US" altLang="en-US" sz="2400" dirty="0"/>
          </a:p>
          <a:p>
            <a:pPr eaLnBrk="1" hangingPunct="1">
              <a:buFont typeface="Wingdings" panose="05000000000000000000" pitchFamily="2" charset="2"/>
              <a:buChar char="ü"/>
            </a:pPr>
            <a:r>
              <a:rPr lang="en-US" altLang="en-US" sz="2400" dirty="0">
                <a:solidFill>
                  <a:srgbClr val="002060"/>
                </a:solidFill>
              </a:rPr>
              <a:t>Java includes features for distributed computing, making it suitable for building networked applications.</a:t>
            </a:r>
          </a:p>
          <a:p>
            <a:pPr eaLnBrk="1" hangingPunct="1">
              <a:buFont typeface="Wingdings" panose="05000000000000000000" pitchFamily="2" charset="2"/>
              <a:buChar char="ü"/>
            </a:pPr>
            <a:r>
              <a:rPr lang="en-US" altLang="en-US" sz="2400" dirty="0">
                <a:solidFill>
                  <a:srgbClr val="002060"/>
                </a:solidFill>
              </a:rPr>
              <a:t>Same application can run in different different server.</a:t>
            </a:r>
          </a:p>
          <a:p>
            <a:pPr eaLnBrk="1" hangingPunct="1">
              <a:buFont typeface="Wingdings" panose="05000000000000000000" pitchFamily="2" charset="2"/>
              <a:buChar char="ü"/>
            </a:pPr>
            <a:r>
              <a:rPr lang="en-US" altLang="en-US" sz="2400" dirty="0">
                <a:solidFill>
                  <a:srgbClr val="002060"/>
                </a:solidFill>
              </a:rPr>
              <a:t>Advantage: problem occurred in one server will never be reflected on any client system.</a:t>
            </a:r>
          </a:p>
          <a:p>
            <a:pPr eaLnBrk="1" hangingPunct="1"/>
            <a:endParaRPr lang="en-US" altLang="en-US" sz="2400" dirty="0"/>
          </a:p>
          <a:p>
            <a:pPr eaLnBrk="1" hangingPunct="1">
              <a:buFont typeface="Arial" panose="020B0604020202020204" pitchFamily="34" charset="0"/>
              <a:buNone/>
            </a:pPr>
            <a:endParaRPr lang="en-US" altLang="en-US" sz="2400" dirty="0"/>
          </a:p>
        </p:txBody>
      </p:sp>
      <p:pic>
        <p:nvPicPr>
          <p:cNvPr id="15364" name="Picture 3" descr="Distributed-Application.png">
            <a:extLst>
              <a:ext uri="{FF2B5EF4-FFF2-40B4-BE49-F238E27FC236}">
                <a16:creationId xmlns:a16="http://schemas.microsoft.com/office/drawing/2014/main" id="{319F5FAE-C5C8-6527-F423-4229D8E240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336059"/>
            <a:ext cx="3505200" cy="326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D940-8043-CB43-67F9-1BFBAA3D1CFA}"/>
              </a:ext>
            </a:extLst>
          </p:cNvPr>
          <p:cNvSpPr>
            <a:spLocks noGrp="1"/>
          </p:cNvSpPr>
          <p:nvPr>
            <p:ph type="title"/>
          </p:nvPr>
        </p:nvSpPr>
        <p:spPr/>
        <p:txBody>
          <a:bodyPr rtlCol="0">
            <a:normAutofit fontScale="90000"/>
          </a:bodyPr>
          <a:lstStyle/>
          <a:p>
            <a:pPr algn="l" eaLnBrk="1" fontAlgn="auto" hangingPunct="1">
              <a:spcAft>
                <a:spcPts val="0"/>
              </a:spcAft>
              <a:defRPr/>
            </a:pPr>
            <a:br>
              <a:rPr lang="en-US" dirty="0"/>
            </a:br>
            <a:r>
              <a:rPr lang="en-US" sz="4000" dirty="0"/>
              <a:t>6. Object Oriented</a:t>
            </a:r>
            <a:br>
              <a:rPr lang="en-US" b="1" dirty="0"/>
            </a:br>
            <a:endParaRPr lang="en-US" dirty="0"/>
          </a:p>
        </p:txBody>
      </p:sp>
      <p:sp>
        <p:nvSpPr>
          <p:cNvPr id="17411" name="Content Placeholder 2">
            <a:extLst>
              <a:ext uri="{FF2B5EF4-FFF2-40B4-BE49-F238E27FC236}">
                <a16:creationId xmlns:a16="http://schemas.microsoft.com/office/drawing/2014/main" id="{8CBE1EFE-BCE2-9282-DA6A-6BAAB1E114F3}"/>
              </a:ext>
            </a:extLst>
          </p:cNvPr>
          <p:cNvSpPr>
            <a:spLocks noGrp="1"/>
          </p:cNvSpPr>
          <p:nvPr>
            <p:ph idx="1"/>
          </p:nvPr>
        </p:nvSpPr>
        <p:spPr>
          <a:xfrm>
            <a:off x="685800" y="1828800"/>
            <a:ext cx="8001000" cy="4297363"/>
          </a:xfrm>
        </p:spPr>
        <p:txBody>
          <a:bodyPr>
            <a:normAutofit/>
          </a:bodyPr>
          <a:lstStyle/>
          <a:p>
            <a:pPr algn="just" eaLnBrk="1" hangingPunct="1">
              <a:buFont typeface="Arial" panose="020B0604020202020204" pitchFamily="34" charset="0"/>
              <a:buNone/>
            </a:pPr>
            <a:r>
              <a:rPr lang="en-US" altLang="en-US" sz="2400" dirty="0">
                <a:solidFill>
                  <a:srgbClr val="002060"/>
                </a:solidFill>
              </a:rPr>
              <a:t>Java is object-oriented, promoting the use of classes and objects in programming. Everything in Java is treated as an object.</a:t>
            </a:r>
          </a:p>
        </p:txBody>
      </p:sp>
      <p:pic>
        <p:nvPicPr>
          <p:cNvPr id="4" name="Picture 3">
            <a:extLst>
              <a:ext uri="{FF2B5EF4-FFF2-40B4-BE49-F238E27FC236}">
                <a16:creationId xmlns:a16="http://schemas.microsoft.com/office/drawing/2014/main" id="{F95AFBBE-54E2-3D25-32A0-D195CADE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911475"/>
            <a:ext cx="3581400" cy="3581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1E1D-40A0-B0EA-DA8B-081474EBE0E8}"/>
              </a:ext>
            </a:extLst>
          </p:cNvPr>
          <p:cNvSpPr>
            <a:spLocks noGrp="1"/>
          </p:cNvSpPr>
          <p:nvPr>
            <p:ph type="title"/>
          </p:nvPr>
        </p:nvSpPr>
        <p:spPr>
          <a:xfrm>
            <a:off x="-533400" y="-196489"/>
            <a:ext cx="7886700" cy="1325563"/>
          </a:xfrm>
        </p:spPr>
        <p:txBody>
          <a:bodyPr>
            <a:normAutofit fontScale="90000"/>
          </a:bodyPr>
          <a:lstStyle/>
          <a:p>
            <a:br>
              <a:rPr lang="en-US" dirty="0"/>
            </a:br>
            <a:br>
              <a:rPr lang="en-US" dirty="0"/>
            </a:br>
            <a:r>
              <a:rPr lang="en-US" dirty="0"/>
              <a:t>7. Community Support</a:t>
            </a:r>
            <a:br>
              <a:rPr lang="en-US" dirty="0"/>
            </a:br>
            <a:endParaRPr lang="en-US" dirty="0"/>
          </a:p>
        </p:txBody>
      </p:sp>
      <p:sp>
        <p:nvSpPr>
          <p:cNvPr id="3" name="Content Placeholder 2">
            <a:extLst>
              <a:ext uri="{FF2B5EF4-FFF2-40B4-BE49-F238E27FC236}">
                <a16:creationId xmlns:a16="http://schemas.microsoft.com/office/drawing/2014/main" id="{AD7792AC-93AE-0DC1-EF22-3545734E9E12}"/>
              </a:ext>
            </a:extLst>
          </p:cNvPr>
          <p:cNvSpPr>
            <a:spLocks noGrp="1"/>
          </p:cNvSpPr>
          <p:nvPr>
            <p:ph idx="1"/>
          </p:nvPr>
        </p:nvSpPr>
        <p:spPr>
          <a:xfrm>
            <a:off x="152400" y="1752600"/>
            <a:ext cx="8991600" cy="3124200"/>
          </a:xfrm>
        </p:spPr>
        <p:txBody>
          <a:bodyPr>
            <a:normAutofit/>
          </a:bodyPr>
          <a:lstStyle/>
          <a:p>
            <a:pPr algn="just">
              <a:buFont typeface="Wingdings" panose="05000000000000000000" pitchFamily="2" charset="2"/>
              <a:buChar char="ü"/>
            </a:pPr>
            <a:r>
              <a:rPr lang="en-US" sz="2000" dirty="0">
                <a:solidFill>
                  <a:srgbClr val="002060"/>
                </a:solidFill>
              </a:rPr>
              <a:t>Java has a large and active community of developers, providing extensive resources, libraries, and frameworks.</a:t>
            </a:r>
          </a:p>
          <a:p>
            <a:pPr algn="just">
              <a:buFont typeface="Wingdings" panose="05000000000000000000" pitchFamily="2" charset="2"/>
              <a:buChar char="ü"/>
            </a:pPr>
            <a:r>
              <a:rPr lang="en-US" sz="2000" dirty="0">
                <a:solidFill>
                  <a:srgbClr val="002060"/>
                </a:solidFill>
              </a:rPr>
              <a:t>Numerous online forums and communities provide platforms for Java developers to seek help, share their expertise, and discuss various topics related to Java programming. Examples include Stack Overflow, Reddit (r/java), and the Oracle Community forums.</a:t>
            </a:r>
          </a:p>
        </p:txBody>
      </p:sp>
      <p:pic>
        <p:nvPicPr>
          <p:cNvPr id="5" name="Picture 4">
            <a:extLst>
              <a:ext uri="{FF2B5EF4-FFF2-40B4-BE49-F238E27FC236}">
                <a16:creationId xmlns:a16="http://schemas.microsoft.com/office/drawing/2014/main" id="{99E2367B-1E65-E63F-822F-10CCA3F4A7AD}"/>
              </a:ext>
            </a:extLst>
          </p:cNvPr>
          <p:cNvPicPr>
            <a:picLocks noChangeAspect="1"/>
          </p:cNvPicPr>
          <p:nvPr/>
        </p:nvPicPr>
        <p:blipFill>
          <a:blip r:embed="rId2"/>
          <a:stretch>
            <a:fillRect/>
          </a:stretch>
        </p:blipFill>
        <p:spPr>
          <a:xfrm>
            <a:off x="1066800" y="4038600"/>
            <a:ext cx="6400800" cy="2209800"/>
          </a:xfrm>
          <a:prstGeom prst="rect">
            <a:avLst/>
          </a:prstGeom>
        </p:spPr>
      </p:pic>
    </p:spTree>
    <p:extLst>
      <p:ext uri="{BB962C8B-B14F-4D97-AF65-F5344CB8AC3E}">
        <p14:creationId xmlns:p14="http://schemas.microsoft.com/office/powerpoint/2010/main" val="312329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5CC9-03CF-9678-97BD-BF0C90A484D5}"/>
              </a:ext>
            </a:extLst>
          </p:cNvPr>
          <p:cNvSpPr>
            <a:spLocks noGrp="1"/>
          </p:cNvSpPr>
          <p:nvPr>
            <p:ph type="title"/>
          </p:nvPr>
        </p:nvSpPr>
        <p:spPr>
          <a:xfrm>
            <a:off x="-1676400" y="1119042"/>
            <a:ext cx="8229600" cy="685801"/>
          </a:xfrm>
        </p:spPr>
        <p:txBody>
          <a:bodyPr>
            <a:normAutofit fontScale="90000"/>
          </a:bodyPr>
          <a:lstStyle/>
          <a:p>
            <a:r>
              <a:rPr lang="en-US" dirty="0"/>
              <a:t>8. Scalability</a:t>
            </a:r>
          </a:p>
        </p:txBody>
      </p:sp>
      <p:sp>
        <p:nvSpPr>
          <p:cNvPr id="3" name="Content Placeholder 2">
            <a:extLst>
              <a:ext uri="{FF2B5EF4-FFF2-40B4-BE49-F238E27FC236}">
                <a16:creationId xmlns:a16="http://schemas.microsoft.com/office/drawing/2014/main" id="{FFA7437C-0CAF-7ED8-D22E-CF246B25B696}"/>
              </a:ext>
            </a:extLst>
          </p:cNvPr>
          <p:cNvSpPr>
            <a:spLocks noGrp="1"/>
          </p:cNvSpPr>
          <p:nvPr>
            <p:ph idx="1"/>
          </p:nvPr>
        </p:nvSpPr>
        <p:spPr/>
        <p:txBody>
          <a:bodyPr>
            <a:normAutofit/>
          </a:bodyPr>
          <a:lstStyle/>
          <a:p>
            <a:pPr marL="0" indent="0">
              <a:buNone/>
            </a:pPr>
            <a:r>
              <a:rPr lang="en-US" sz="2800" dirty="0">
                <a:solidFill>
                  <a:srgbClr val="002060"/>
                </a:solidFill>
              </a:rPr>
              <a:t>Java applications can scale easily, making them suitable for both small-scale and large-scale projects.</a:t>
            </a:r>
          </a:p>
        </p:txBody>
      </p:sp>
      <p:pic>
        <p:nvPicPr>
          <p:cNvPr id="6" name="Picture 5">
            <a:extLst>
              <a:ext uri="{FF2B5EF4-FFF2-40B4-BE49-F238E27FC236}">
                <a16:creationId xmlns:a16="http://schemas.microsoft.com/office/drawing/2014/main" id="{7F8A32C7-D81F-EE30-6EA6-ED3A1B0CE0B1}"/>
              </a:ext>
            </a:extLst>
          </p:cNvPr>
          <p:cNvPicPr>
            <a:picLocks noChangeAspect="1"/>
          </p:cNvPicPr>
          <p:nvPr/>
        </p:nvPicPr>
        <p:blipFill>
          <a:blip r:embed="rId2"/>
          <a:stretch>
            <a:fillRect/>
          </a:stretch>
        </p:blipFill>
        <p:spPr>
          <a:xfrm>
            <a:off x="1752600" y="3543789"/>
            <a:ext cx="3693943" cy="2795417"/>
          </a:xfrm>
          <a:prstGeom prst="rect">
            <a:avLst/>
          </a:prstGeom>
        </p:spPr>
      </p:pic>
      <p:pic>
        <p:nvPicPr>
          <p:cNvPr id="8" name="Picture 7">
            <a:extLst>
              <a:ext uri="{FF2B5EF4-FFF2-40B4-BE49-F238E27FC236}">
                <a16:creationId xmlns:a16="http://schemas.microsoft.com/office/drawing/2014/main" id="{83AA0F94-38B6-E28C-AD2B-04150A44EB35}"/>
              </a:ext>
            </a:extLst>
          </p:cNvPr>
          <p:cNvPicPr>
            <a:picLocks noChangeAspect="1"/>
          </p:cNvPicPr>
          <p:nvPr/>
        </p:nvPicPr>
        <p:blipFill>
          <a:blip r:embed="rId3"/>
          <a:stretch>
            <a:fillRect/>
          </a:stretch>
        </p:blipFill>
        <p:spPr>
          <a:xfrm>
            <a:off x="6059658" y="2929731"/>
            <a:ext cx="2590800" cy="3530600"/>
          </a:xfrm>
          <a:prstGeom prst="rect">
            <a:avLst/>
          </a:prstGeom>
        </p:spPr>
      </p:pic>
    </p:spTree>
    <p:extLst>
      <p:ext uri="{BB962C8B-B14F-4D97-AF65-F5344CB8AC3E}">
        <p14:creationId xmlns:p14="http://schemas.microsoft.com/office/powerpoint/2010/main" val="1724142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817814C-94F6-CE24-EDA6-FB0FAB147DE3}"/>
              </a:ext>
            </a:extLst>
          </p:cNvPr>
          <p:cNvSpPr>
            <a:spLocks noGrp="1"/>
          </p:cNvSpPr>
          <p:nvPr>
            <p:ph type="title"/>
          </p:nvPr>
        </p:nvSpPr>
        <p:spPr>
          <a:xfrm>
            <a:off x="228600" y="1066800"/>
            <a:ext cx="7886700" cy="1325563"/>
          </a:xfrm>
        </p:spPr>
        <p:txBody>
          <a:bodyPr>
            <a:noAutofit/>
          </a:bodyPr>
          <a:lstStyle/>
          <a:p>
            <a:pPr eaLnBrk="1" hangingPunct="1"/>
            <a:r>
              <a:rPr lang="en-US" altLang="en-US" sz="3600" b="1" dirty="0"/>
              <a:t>Java program structure</a:t>
            </a:r>
          </a:p>
        </p:txBody>
      </p:sp>
      <p:sp>
        <p:nvSpPr>
          <p:cNvPr id="9219" name="Content Placeholder 2">
            <a:extLst>
              <a:ext uri="{FF2B5EF4-FFF2-40B4-BE49-F238E27FC236}">
                <a16:creationId xmlns:a16="http://schemas.microsoft.com/office/drawing/2014/main" id="{4009B999-3719-2C65-5839-E728B47C682C}"/>
              </a:ext>
            </a:extLst>
          </p:cNvPr>
          <p:cNvSpPr>
            <a:spLocks noGrp="1"/>
          </p:cNvSpPr>
          <p:nvPr>
            <p:ph idx="1"/>
          </p:nvPr>
        </p:nvSpPr>
        <p:spPr>
          <a:xfrm>
            <a:off x="628650" y="2133600"/>
            <a:ext cx="7886700" cy="4351338"/>
          </a:xfrm>
        </p:spPr>
        <p:txBody>
          <a:bodyPr/>
          <a:lstStyle/>
          <a:p>
            <a:pPr eaLnBrk="1" hangingPunct="1">
              <a:buFont typeface="Arial" panose="020B0604020202020204" pitchFamily="34" charset="0"/>
              <a:buNone/>
            </a:pPr>
            <a:r>
              <a:rPr lang="en-US" altLang="en-US" b="1" dirty="0">
                <a:solidFill>
                  <a:srgbClr val="002060"/>
                </a:solidFill>
              </a:rPr>
              <a:t>Basic structure of Java Program:</a:t>
            </a:r>
            <a:endParaRPr lang="en-US" altLang="en-US" dirty="0">
              <a:solidFill>
                <a:srgbClr val="002060"/>
              </a:solidFill>
            </a:endParaRPr>
          </a:p>
          <a:p>
            <a:pPr eaLnBrk="1" hangingPunct="1"/>
            <a:r>
              <a:rPr lang="en-US" altLang="en-US" dirty="0">
                <a:solidFill>
                  <a:srgbClr val="002060"/>
                </a:solidFill>
              </a:rPr>
              <a:t>[ Documentation ]</a:t>
            </a:r>
          </a:p>
          <a:p>
            <a:pPr eaLnBrk="1" hangingPunct="1"/>
            <a:r>
              <a:rPr lang="en-US" altLang="en-US" dirty="0">
                <a:solidFill>
                  <a:srgbClr val="002060"/>
                </a:solidFill>
              </a:rPr>
              <a:t>[package declarations]</a:t>
            </a:r>
          </a:p>
          <a:p>
            <a:pPr eaLnBrk="1" hangingPunct="1"/>
            <a:r>
              <a:rPr lang="en-US" altLang="en-US" dirty="0">
                <a:solidFill>
                  <a:srgbClr val="002060"/>
                </a:solidFill>
              </a:rPr>
              <a:t>[import statements]</a:t>
            </a:r>
          </a:p>
          <a:p>
            <a:pPr eaLnBrk="1" hangingPunct="1"/>
            <a:r>
              <a:rPr lang="en-US" altLang="en-US" dirty="0">
                <a:solidFill>
                  <a:srgbClr val="002060"/>
                </a:solidFill>
              </a:rPr>
              <a:t>[class declaration]</a:t>
            </a:r>
          </a:p>
          <a:p>
            <a:pPr eaLnBrk="1" hangingPunct="1"/>
            <a:r>
              <a:rPr lang="en-US" altLang="en-US" dirty="0">
                <a:solidFill>
                  <a:srgbClr val="002060"/>
                </a:solidFill>
              </a:rPr>
              <a:t>[Main Method]</a:t>
            </a:r>
          </a:p>
          <a:p>
            <a:pPr eaLnBrk="1" hangingPunct="1">
              <a:buFont typeface="Arial" panose="020B0604020202020204" pitchFamily="34" charset="0"/>
              <a:buNone/>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05AA74-CF62-E8F9-3768-C1B1FE6D582D}"/>
              </a:ext>
            </a:extLst>
          </p:cNvPr>
          <p:cNvPicPr>
            <a:picLocks noChangeAspect="1"/>
          </p:cNvPicPr>
          <p:nvPr/>
        </p:nvPicPr>
        <p:blipFill>
          <a:blip r:embed="rId2"/>
          <a:stretch>
            <a:fillRect/>
          </a:stretch>
        </p:blipFill>
        <p:spPr>
          <a:xfrm>
            <a:off x="272313" y="2294154"/>
            <a:ext cx="8599373" cy="3429000"/>
          </a:xfrm>
          <a:prstGeom prst="rect">
            <a:avLst/>
          </a:prstGeom>
        </p:spPr>
      </p:pic>
      <p:sp>
        <p:nvSpPr>
          <p:cNvPr id="2" name="Content Placeholder 2">
            <a:extLst>
              <a:ext uri="{FF2B5EF4-FFF2-40B4-BE49-F238E27FC236}">
                <a16:creationId xmlns:a16="http://schemas.microsoft.com/office/drawing/2014/main" id="{785EC176-9794-5C72-7757-2D45E70771F1}"/>
              </a:ext>
            </a:extLst>
          </p:cNvPr>
          <p:cNvSpPr txBox="1">
            <a:spLocks/>
          </p:cNvSpPr>
          <p:nvPr/>
        </p:nvSpPr>
        <p:spPr>
          <a:xfrm>
            <a:off x="457200" y="1166018"/>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accen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altLang="en-US" b="1" dirty="0">
                <a:solidFill>
                  <a:srgbClr val="002060"/>
                </a:solidFill>
              </a:rPr>
              <a:t>Basic structure of Java Program:</a:t>
            </a:r>
            <a:endParaRPr lang="en-US" altLang="en-US" dirty="0">
              <a:solidFill>
                <a:srgbClr val="002060"/>
              </a:solidFill>
            </a:endParaRPr>
          </a:p>
        </p:txBody>
      </p:sp>
    </p:spTree>
    <p:extLst>
      <p:ext uri="{BB962C8B-B14F-4D97-AF65-F5344CB8AC3E}">
        <p14:creationId xmlns:p14="http://schemas.microsoft.com/office/powerpoint/2010/main" val="414044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FAA355-D7FC-4A03-918F-4B98F2636EBD}"/>
              </a:ext>
            </a:extLst>
          </p:cNvPr>
          <p:cNvSpPr>
            <a:spLocks noGrp="1"/>
          </p:cNvSpPr>
          <p:nvPr>
            <p:ph idx="1"/>
          </p:nvPr>
        </p:nvSpPr>
        <p:spPr>
          <a:xfrm>
            <a:off x="457200" y="1407246"/>
            <a:ext cx="8229600" cy="5440363"/>
          </a:xfrm>
        </p:spPr>
        <p:txBody>
          <a:bodyPr>
            <a:normAutofit/>
          </a:bodyPr>
          <a:lstStyle/>
          <a:p>
            <a:pPr marL="0" indent="0">
              <a:buNone/>
            </a:pPr>
            <a:r>
              <a:rPr lang="en-US" dirty="0">
                <a:solidFill>
                  <a:srgbClr val="FF0000"/>
                </a:solidFill>
              </a:rPr>
              <a:t>Topics Covered</a:t>
            </a:r>
            <a:r>
              <a:rPr lang="en-US" b="0" i="0" dirty="0">
                <a:solidFill>
                  <a:srgbClr val="FF0000"/>
                </a:solidFill>
                <a:effectLst/>
              </a:rPr>
              <a:t>:</a:t>
            </a:r>
          </a:p>
          <a:p>
            <a:pPr>
              <a:buFont typeface="Wingdings" panose="05000000000000000000" pitchFamily="2" charset="2"/>
              <a:buChar char="ü"/>
            </a:pPr>
            <a:r>
              <a:rPr lang="en-US" sz="2800" dirty="0">
                <a:solidFill>
                  <a:srgbClr val="002060"/>
                </a:solidFill>
              </a:rPr>
              <a:t>Java Introduction</a:t>
            </a:r>
          </a:p>
          <a:p>
            <a:pPr>
              <a:buFont typeface="Wingdings" panose="05000000000000000000" pitchFamily="2" charset="2"/>
              <a:buChar char="ü"/>
            </a:pPr>
            <a:r>
              <a:rPr lang="en-US" sz="2800" dirty="0">
                <a:solidFill>
                  <a:srgbClr val="002060"/>
                </a:solidFill>
              </a:rPr>
              <a:t>JDK, JRE and JVM</a:t>
            </a:r>
          </a:p>
          <a:p>
            <a:pPr>
              <a:buFont typeface="Wingdings" panose="05000000000000000000" pitchFamily="2" charset="2"/>
              <a:buChar char="ü"/>
            </a:pPr>
            <a:r>
              <a:rPr lang="en-US" sz="2800" dirty="0">
                <a:solidFill>
                  <a:srgbClr val="002060"/>
                </a:solidFill>
              </a:rPr>
              <a:t>Features of Java</a:t>
            </a:r>
          </a:p>
          <a:p>
            <a:pPr>
              <a:buFont typeface="Wingdings" panose="05000000000000000000" pitchFamily="2" charset="2"/>
              <a:buChar char="ü"/>
            </a:pPr>
            <a:r>
              <a:rPr lang="en-US" sz="2800" dirty="0">
                <a:solidFill>
                  <a:srgbClr val="002060"/>
                </a:solidFill>
              </a:rPr>
              <a:t>Java program structure</a:t>
            </a:r>
          </a:p>
          <a:p>
            <a:pPr>
              <a:buFont typeface="Wingdings" panose="05000000000000000000" pitchFamily="2" charset="2"/>
              <a:buChar char="ü"/>
            </a:pPr>
            <a:r>
              <a:rPr lang="en-US" sz="2800" dirty="0">
                <a:solidFill>
                  <a:srgbClr val="002060"/>
                </a:solidFill>
              </a:rPr>
              <a:t>Identifiers, keywords and variables</a:t>
            </a:r>
          </a:p>
          <a:p>
            <a:pPr>
              <a:buFont typeface="Wingdings" panose="05000000000000000000" pitchFamily="2" charset="2"/>
              <a:buChar char="ü"/>
            </a:pPr>
            <a:r>
              <a:rPr lang="en-US" sz="2800" dirty="0">
                <a:solidFill>
                  <a:srgbClr val="002060"/>
                </a:solidFill>
              </a:rPr>
              <a:t>Data Types</a:t>
            </a:r>
          </a:p>
          <a:p>
            <a:pPr>
              <a:buFont typeface="Wingdings" panose="05000000000000000000" pitchFamily="2" charset="2"/>
              <a:buChar char="ü"/>
            </a:pPr>
            <a:r>
              <a:rPr lang="en-US" sz="2800" dirty="0">
                <a:solidFill>
                  <a:srgbClr val="002060"/>
                </a:solidFill>
              </a:rPr>
              <a:t>Control structures and loops</a:t>
            </a:r>
          </a:p>
          <a:p>
            <a:pPr>
              <a:buFont typeface="Wingdings" panose="05000000000000000000" pitchFamily="2" charset="2"/>
              <a:buChar char="ü"/>
            </a:pPr>
            <a:r>
              <a:rPr lang="en-US" sz="2800" dirty="0">
                <a:solidFill>
                  <a:srgbClr val="002060"/>
                </a:solidFill>
              </a:rPr>
              <a:t>Arrays</a:t>
            </a:r>
          </a:p>
          <a:p>
            <a:pPr>
              <a:buFont typeface="Wingdings" panose="05000000000000000000" pitchFamily="2" charset="2"/>
              <a:buChar char="ü"/>
            </a:pPr>
            <a:r>
              <a:rPr lang="en-US" sz="2800" dirty="0">
                <a:solidFill>
                  <a:srgbClr val="002060"/>
                </a:solidFill>
              </a:rPr>
              <a:t>Command line arguments</a:t>
            </a:r>
          </a:p>
          <a:p>
            <a:pPr>
              <a:buFont typeface="Wingdings" panose="05000000000000000000" pitchFamily="2" charset="2"/>
              <a:buChar char="ü"/>
            </a:pPr>
            <a:endParaRPr lang="en-US" sz="2800" dirty="0">
              <a:solidFill>
                <a:srgbClr val="002060"/>
              </a:solidFill>
            </a:endParaRPr>
          </a:p>
          <a:p>
            <a:pPr>
              <a:buFont typeface="Wingdings" panose="05000000000000000000" pitchFamily="2" charset="2"/>
              <a:buChar char="ü"/>
            </a:pPr>
            <a:endParaRPr lang="en-US" sz="2800" dirty="0">
              <a:solidFill>
                <a:srgbClr val="002060"/>
              </a:solidFill>
            </a:endParaRPr>
          </a:p>
          <a:p>
            <a:pPr>
              <a:buFont typeface="Wingdings" panose="05000000000000000000" pitchFamily="2" charset="2"/>
              <a:buChar char="ü"/>
            </a:pPr>
            <a:endParaRPr lang="en-US" sz="2800" dirty="0">
              <a:solidFill>
                <a:srgbClr val="002060"/>
              </a:solidFill>
            </a:endParaRPr>
          </a:p>
        </p:txBody>
      </p:sp>
    </p:spTree>
    <p:extLst>
      <p:ext uri="{BB962C8B-B14F-4D97-AF65-F5344CB8AC3E}">
        <p14:creationId xmlns:p14="http://schemas.microsoft.com/office/powerpoint/2010/main" val="4271332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a:extLst>
              <a:ext uri="{FF2B5EF4-FFF2-40B4-BE49-F238E27FC236}">
                <a16:creationId xmlns:a16="http://schemas.microsoft.com/office/drawing/2014/main" id="{4E1150E2-BF9D-79E2-01D8-5D4E251D70CE}"/>
              </a:ext>
            </a:extLst>
          </p:cNvPr>
          <p:cNvSpPr>
            <a:spLocks noGrp="1"/>
          </p:cNvSpPr>
          <p:nvPr>
            <p:ph idx="1"/>
          </p:nvPr>
        </p:nvSpPr>
        <p:spPr>
          <a:xfrm>
            <a:off x="228600" y="1247919"/>
            <a:ext cx="8458200" cy="5592763"/>
          </a:xfrm>
        </p:spPr>
        <p:txBody>
          <a:bodyPr rtlCol="0">
            <a:normAutofit/>
          </a:bodyPr>
          <a:lstStyle/>
          <a:p>
            <a:pPr eaLnBrk="1" fontAlgn="auto" hangingPunct="1">
              <a:spcAft>
                <a:spcPts val="0"/>
              </a:spcAft>
              <a:buFont typeface="Arial" charset="0"/>
              <a:buNone/>
              <a:defRPr/>
            </a:pPr>
            <a:r>
              <a:rPr lang="en-US" sz="2800" dirty="0">
                <a:solidFill>
                  <a:schemeClr val="tx1"/>
                </a:solidFill>
              </a:rPr>
              <a:t>Writing simple Java class and main() method</a:t>
            </a:r>
          </a:p>
          <a:p>
            <a:pPr eaLnBrk="1" fontAlgn="auto" hangingPunct="1">
              <a:spcAft>
                <a:spcPts val="0"/>
              </a:spcAft>
              <a:buFont typeface="Arial" charset="0"/>
              <a:buNone/>
              <a:defRPr/>
            </a:pPr>
            <a:endParaRPr lang="en-US" dirty="0"/>
          </a:p>
        </p:txBody>
      </p:sp>
      <p:sp>
        <p:nvSpPr>
          <p:cNvPr id="2" name="Rectangle 1">
            <a:extLst>
              <a:ext uri="{FF2B5EF4-FFF2-40B4-BE49-F238E27FC236}">
                <a16:creationId xmlns:a16="http://schemas.microsoft.com/office/drawing/2014/main" id="{7E550913-74BD-4C7C-06FE-B192E0B15DE8}"/>
              </a:ext>
            </a:extLst>
          </p:cNvPr>
          <p:cNvSpPr/>
          <p:nvPr/>
        </p:nvSpPr>
        <p:spPr>
          <a:xfrm>
            <a:off x="1371600" y="2212086"/>
            <a:ext cx="1905000"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hlinkClick r:id="rId2" action="ppaction://hlinkfile"/>
              </a:rPr>
              <a:t>Simple Java Class</a:t>
            </a:r>
            <a:endParaRPr lang="en-US" dirty="0"/>
          </a:p>
        </p:txBody>
      </p:sp>
      <p:sp>
        <p:nvSpPr>
          <p:cNvPr id="3" name="Rectangle 2">
            <a:extLst>
              <a:ext uri="{FF2B5EF4-FFF2-40B4-BE49-F238E27FC236}">
                <a16:creationId xmlns:a16="http://schemas.microsoft.com/office/drawing/2014/main" id="{59A3E5B9-F78F-F0DA-7DBB-0182AFBE5949}"/>
              </a:ext>
            </a:extLst>
          </p:cNvPr>
          <p:cNvSpPr/>
          <p:nvPr/>
        </p:nvSpPr>
        <p:spPr>
          <a:xfrm>
            <a:off x="4724400" y="2235956"/>
            <a:ext cx="1905000"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hlinkClick r:id="rId3" action="ppaction://hlinkfile"/>
              </a:rPr>
              <a:t>Java Main Method</a:t>
            </a:r>
            <a:endParaRPr lang="en-US" dirty="0"/>
          </a:p>
        </p:txBody>
      </p:sp>
      <p:cxnSp>
        <p:nvCxnSpPr>
          <p:cNvPr id="5" name="Straight Arrow Connector 4">
            <a:extLst>
              <a:ext uri="{FF2B5EF4-FFF2-40B4-BE49-F238E27FC236}">
                <a16:creationId xmlns:a16="http://schemas.microsoft.com/office/drawing/2014/main" id="{6941A7C1-1B4F-FDD1-C7E6-9663EADC97B4}"/>
              </a:ext>
            </a:extLst>
          </p:cNvPr>
          <p:cNvCxnSpPr/>
          <p:nvPr/>
        </p:nvCxnSpPr>
        <p:spPr>
          <a:xfrm>
            <a:off x="3352800" y="2593086"/>
            <a:ext cx="1219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85688E04-55E3-1059-3926-E847B12D5594}"/>
              </a:ext>
            </a:extLst>
          </p:cNvPr>
          <p:cNvPicPr>
            <a:picLocks noChangeAspect="1"/>
          </p:cNvPicPr>
          <p:nvPr/>
        </p:nvPicPr>
        <p:blipFill>
          <a:blip r:embed="rId4"/>
          <a:stretch>
            <a:fillRect/>
          </a:stretch>
        </p:blipFill>
        <p:spPr>
          <a:xfrm>
            <a:off x="1219200" y="3200400"/>
            <a:ext cx="5824538" cy="273263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755C-1C13-550A-4284-FD0A196B9162}"/>
              </a:ext>
            </a:extLst>
          </p:cNvPr>
          <p:cNvSpPr>
            <a:spLocks noGrp="1"/>
          </p:cNvSpPr>
          <p:nvPr>
            <p:ph type="title"/>
          </p:nvPr>
        </p:nvSpPr>
        <p:spPr>
          <a:xfrm>
            <a:off x="457200" y="1116161"/>
            <a:ext cx="8229600" cy="106362"/>
          </a:xfrm>
        </p:spPr>
        <p:txBody>
          <a:bodyPr>
            <a:normAutofit fontScale="90000"/>
          </a:bodyPr>
          <a:lstStyle/>
          <a:p>
            <a:pPr algn="l"/>
            <a:r>
              <a:rPr lang="en-US" sz="3600" dirty="0">
                <a:solidFill>
                  <a:srgbClr val="C00000"/>
                </a:solidFill>
              </a:rPr>
              <a:t>I</a:t>
            </a:r>
            <a:r>
              <a:rPr lang="en-US" sz="3600" b="0" i="0" dirty="0">
                <a:solidFill>
                  <a:srgbClr val="C00000"/>
                </a:solidFill>
                <a:effectLst/>
              </a:rPr>
              <a:t>dentifiers</a:t>
            </a:r>
            <a:endParaRPr lang="en-US" sz="3600" dirty="0">
              <a:solidFill>
                <a:srgbClr val="C00000"/>
              </a:solidFill>
            </a:endParaRPr>
          </a:p>
        </p:txBody>
      </p:sp>
      <p:sp>
        <p:nvSpPr>
          <p:cNvPr id="3" name="Content Placeholder 2">
            <a:extLst>
              <a:ext uri="{FF2B5EF4-FFF2-40B4-BE49-F238E27FC236}">
                <a16:creationId xmlns:a16="http://schemas.microsoft.com/office/drawing/2014/main" id="{EC954E73-3ED8-0235-78A4-DCA3D58215A3}"/>
              </a:ext>
            </a:extLst>
          </p:cNvPr>
          <p:cNvSpPr>
            <a:spLocks noGrp="1"/>
          </p:cNvSpPr>
          <p:nvPr>
            <p:ph idx="1"/>
          </p:nvPr>
        </p:nvSpPr>
        <p:spPr>
          <a:xfrm>
            <a:off x="259556" y="1905000"/>
            <a:ext cx="8624888" cy="3438525"/>
          </a:xfrm>
        </p:spPr>
        <p:txBody>
          <a:bodyPr>
            <a:normAutofit/>
          </a:bodyPr>
          <a:lstStyle/>
          <a:p>
            <a:pPr algn="just"/>
            <a:r>
              <a:rPr lang="en-US" sz="2400" dirty="0">
                <a:solidFill>
                  <a:srgbClr val="002060"/>
                </a:solidFill>
              </a:rPr>
              <a:t>A name which is used for identifying any entity. </a:t>
            </a:r>
          </a:p>
          <a:p>
            <a:pPr algn="just"/>
            <a:r>
              <a:rPr lang="en-US" sz="2400" dirty="0">
                <a:solidFill>
                  <a:srgbClr val="002060"/>
                </a:solidFill>
              </a:rPr>
              <a:t>Identifier can be a class name, object name, method name, variable name, property name etc..</a:t>
            </a:r>
          </a:p>
          <a:p>
            <a:pPr algn="just"/>
            <a:r>
              <a:rPr lang="en-US" sz="2400" dirty="0">
                <a:solidFill>
                  <a:srgbClr val="002060"/>
                </a:solidFill>
              </a:rPr>
              <a:t>Identifier name should be meaningful not meaningless and always it follow naming convention  rule.</a:t>
            </a:r>
          </a:p>
          <a:p>
            <a:pPr algn="just"/>
            <a:r>
              <a:rPr lang="en-US" sz="2400" dirty="0">
                <a:solidFill>
                  <a:srgbClr val="002060"/>
                </a:solidFill>
              </a:rPr>
              <a:t>Now a days industry are following camel case/ Pascal Case style to define identifier name. </a:t>
            </a:r>
          </a:p>
        </p:txBody>
      </p:sp>
    </p:spTree>
    <p:extLst>
      <p:ext uri="{BB962C8B-B14F-4D97-AF65-F5344CB8AC3E}">
        <p14:creationId xmlns:p14="http://schemas.microsoft.com/office/powerpoint/2010/main" val="75660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B6905-B2D1-2E9B-2607-314FCEE974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292FC6-31E3-FBE7-1667-27FE9C8FFB43}"/>
              </a:ext>
            </a:extLst>
          </p:cNvPr>
          <p:cNvSpPr>
            <a:spLocks noGrp="1"/>
          </p:cNvSpPr>
          <p:nvPr>
            <p:ph type="title"/>
          </p:nvPr>
        </p:nvSpPr>
        <p:spPr>
          <a:xfrm>
            <a:off x="457200" y="1116161"/>
            <a:ext cx="8229600" cy="106362"/>
          </a:xfrm>
        </p:spPr>
        <p:txBody>
          <a:bodyPr>
            <a:normAutofit fontScale="90000"/>
          </a:bodyPr>
          <a:lstStyle/>
          <a:p>
            <a:pPr algn="l"/>
            <a:r>
              <a:rPr lang="en-US" sz="3600" dirty="0">
                <a:solidFill>
                  <a:srgbClr val="C00000"/>
                </a:solidFill>
              </a:rPr>
              <a:t>I</a:t>
            </a:r>
            <a:r>
              <a:rPr lang="en-US" sz="3600" b="0" i="0" dirty="0">
                <a:solidFill>
                  <a:srgbClr val="C00000"/>
                </a:solidFill>
                <a:effectLst/>
              </a:rPr>
              <a:t>dentifiers Example</a:t>
            </a:r>
            <a:endParaRPr lang="en-US" sz="3600" dirty="0">
              <a:solidFill>
                <a:srgbClr val="C00000"/>
              </a:solidFill>
            </a:endParaRPr>
          </a:p>
        </p:txBody>
      </p:sp>
      <p:pic>
        <p:nvPicPr>
          <p:cNvPr id="5" name="Picture 4">
            <a:extLst>
              <a:ext uri="{FF2B5EF4-FFF2-40B4-BE49-F238E27FC236}">
                <a16:creationId xmlns:a16="http://schemas.microsoft.com/office/drawing/2014/main" id="{4BAF0005-4659-EF53-716D-B434A0393FC9}"/>
              </a:ext>
            </a:extLst>
          </p:cNvPr>
          <p:cNvPicPr>
            <a:picLocks noChangeAspect="1"/>
          </p:cNvPicPr>
          <p:nvPr/>
        </p:nvPicPr>
        <p:blipFill>
          <a:blip r:embed="rId2"/>
          <a:stretch>
            <a:fillRect/>
          </a:stretch>
        </p:blipFill>
        <p:spPr>
          <a:xfrm>
            <a:off x="1409700" y="2057400"/>
            <a:ext cx="6324600" cy="4557246"/>
          </a:xfrm>
          <a:prstGeom prst="rect">
            <a:avLst/>
          </a:prstGeom>
        </p:spPr>
      </p:pic>
    </p:spTree>
    <p:extLst>
      <p:ext uri="{BB962C8B-B14F-4D97-AF65-F5344CB8AC3E}">
        <p14:creationId xmlns:p14="http://schemas.microsoft.com/office/powerpoint/2010/main" val="878768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F9E2-BA0C-3F6F-9D91-A30411316262}"/>
              </a:ext>
            </a:extLst>
          </p:cNvPr>
          <p:cNvSpPr>
            <a:spLocks noGrp="1"/>
          </p:cNvSpPr>
          <p:nvPr>
            <p:ph type="title"/>
          </p:nvPr>
        </p:nvSpPr>
        <p:spPr>
          <a:xfrm>
            <a:off x="263236" y="1257300"/>
            <a:ext cx="8229600" cy="1143000"/>
          </a:xfrm>
        </p:spPr>
        <p:txBody>
          <a:bodyPr>
            <a:normAutofit fontScale="90000"/>
          </a:bodyPr>
          <a:lstStyle/>
          <a:p>
            <a:pPr algn="l"/>
            <a:r>
              <a:rPr lang="en-US" b="0" i="0" dirty="0">
                <a:solidFill>
                  <a:srgbClr val="C00000"/>
                </a:solidFill>
                <a:effectLst/>
              </a:rPr>
              <a:t>keywords</a:t>
            </a:r>
            <a:br>
              <a:rPr lang="en-US" b="0" i="0" dirty="0">
                <a:solidFill>
                  <a:srgbClr val="002060"/>
                </a:solidFill>
                <a:effectLst/>
              </a:rPr>
            </a:br>
            <a:endParaRPr lang="en-US" dirty="0"/>
          </a:p>
        </p:txBody>
      </p:sp>
      <p:sp>
        <p:nvSpPr>
          <p:cNvPr id="3" name="Content Placeholder 2">
            <a:extLst>
              <a:ext uri="{FF2B5EF4-FFF2-40B4-BE49-F238E27FC236}">
                <a16:creationId xmlns:a16="http://schemas.microsoft.com/office/drawing/2014/main" id="{DA74E5CF-95B8-6832-58B0-CBA245D895E6}"/>
              </a:ext>
            </a:extLst>
          </p:cNvPr>
          <p:cNvSpPr>
            <a:spLocks noGrp="1"/>
          </p:cNvSpPr>
          <p:nvPr>
            <p:ph idx="1"/>
          </p:nvPr>
        </p:nvSpPr>
        <p:spPr>
          <a:xfrm>
            <a:off x="263236" y="2133600"/>
            <a:ext cx="8458200" cy="4967923"/>
          </a:xfrm>
        </p:spPr>
        <p:txBody>
          <a:bodyPr>
            <a:normAutofit/>
          </a:bodyPr>
          <a:lstStyle/>
          <a:p>
            <a:pPr marL="0" indent="0" algn="just">
              <a:buNone/>
            </a:pPr>
            <a:r>
              <a:rPr lang="en-US" sz="2800" dirty="0">
                <a:solidFill>
                  <a:srgbClr val="002060"/>
                </a:solidFill>
              </a:rPr>
              <a:t>Reserve words in java is called java keywords. As we know keywords are not allow to use for any identifiers name. </a:t>
            </a:r>
          </a:p>
        </p:txBody>
      </p:sp>
      <p:pic>
        <p:nvPicPr>
          <p:cNvPr id="5" name="Picture 4">
            <a:extLst>
              <a:ext uri="{FF2B5EF4-FFF2-40B4-BE49-F238E27FC236}">
                <a16:creationId xmlns:a16="http://schemas.microsoft.com/office/drawing/2014/main" id="{D5B55F31-B97A-B260-6FA4-A59AA7F0A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935" y="3352800"/>
            <a:ext cx="5763429" cy="3400900"/>
          </a:xfrm>
          <a:prstGeom prst="rect">
            <a:avLst/>
          </a:prstGeom>
        </p:spPr>
      </p:pic>
      <p:pic>
        <p:nvPicPr>
          <p:cNvPr id="7" name="Picture 6">
            <a:extLst>
              <a:ext uri="{FF2B5EF4-FFF2-40B4-BE49-F238E27FC236}">
                <a16:creationId xmlns:a16="http://schemas.microsoft.com/office/drawing/2014/main" id="{663623F6-32F9-D987-573E-14B32BB6F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18" y="4038600"/>
            <a:ext cx="3086531" cy="2501634"/>
          </a:xfrm>
          <a:prstGeom prst="rect">
            <a:avLst/>
          </a:prstGeom>
        </p:spPr>
      </p:pic>
    </p:spTree>
    <p:extLst>
      <p:ext uri="{BB962C8B-B14F-4D97-AF65-F5344CB8AC3E}">
        <p14:creationId xmlns:p14="http://schemas.microsoft.com/office/powerpoint/2010/main" val="4174526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B5C8-EF94-D77F-1747-9F782BCFC643}"/>
              </a:ext>
            </a:extLst>
          </p:cNvPr>
          <p:cNvSpPr>
            <a:spLocks noGrp="1"/>
          </p:cNvSpPr>
          <p:nvPr>
            <p:ph type="title"/>
          </p:nvPr>
        </p:nvSpPr>
        <p:spPr>
          <a:xfrm>
            <a:off x="311727" y="1048687"/>
            <a:ext cx="8229600" cy="1143000"/>
          </a:xfrm>
        </p:spPr>
        <p:txBody>
          <a:bodyPr/>
          <a:lstStyle/>
          <a:p>
            <a:pPr algn="l"/>
            <a:r>
              <a:rPr lang="en-US" b="0" i="0" dirty="0">
                <a:solidFill>
                  <a:srgbClr val="C00000"/>
                </a:solidFill>
                <a:effectLst/>
              </a:rPr>
              <a:t>variables</a:t>
            </a:r>
            <a:endParaRPr lang="en-US" dirty="0">
              <a:solidFill>
                <a:srgbClr val="C00000"/>
              </a:solidFill>
            </a:endParaRPr>
          </a:p>
        </p:txBody>
      </p:sp>
      <p:sp>
        <p:nvSpPr>
          <p:cNvPr id="3" name="Content Placeholder 2">
            <a:extLst>
              <a:ext uri="{FF2B5EF4-FFF2-40B4-BE49-F238E27FC236}">
                <a16:creationId xmlns:a16="http://schemas.microsoft.com/office/drawing/2014/main" id="{196C7DBC-E088-6FC0-C7A1-ABFEA6A7D655}"/>
              </a:ext>
            </a:extLst>
          </p:cNvPr>
          <p:cNvSpPr>
            <a:spLocks noGrp="1"/>
          </p:cNvSpPr>
          <p:nvPr>
            <p:ph idx="1"/>
          </p:nvPr>
        </p:nvSpPr>
        <p:spPr>
          <a:xfrm>
            <a:off x="159327" y="1905000"/>
            <a:ext cx="8534400" cy="5287963"/>
          </a:xfrm>
        </p:spPr>
        <p:txBody>
          <a:bodyPr>
            <a:normAutofit/>
          </a:bodyPr>
          <a:lstStyle/>
          <a:p>
            <a:pPr marL="0" indent="0" algn="just">
              <a:buNone/>
            </a:pPr>
            <a:r>
              <a:rPr lang="en-US" sz="2400" dirty="0">
                <a:solidFill>
                  <a:srgbClr val="002060"/>
                </a:solidFill>
                <a:effectLst/>
              </a:rPr>
              <a:t>A name of storage location is called variable. Variable can be defined their own scope. So, we can categorize the variable with the help of its type and its scope. </a:t>
            </a:r>
          </a:p>
          <a:p>
            <a:pPr marL="0" indent="0" algn="just">
              <a:buNone/>
            </a:pPr>
            <a:r>
              <a:rPr lang="en-US" sz="2400" dirty="0">
                <a:solidFill>
                  <a:srgbClr val="002060"/>
                </a:solidFill>
                <a:effectLst/>
              </a:rPr>
              <a:t>According to types:</a:t>
            </a:r>
          </a:p>
          <a:p>
            <a:pPr marL="0" indent="0" algn="just">
              <a:buNone/>
            </a:pPr>
            <a:r>
              <a:rPr lang="en-US" sz="2400" b="1" dirty="0">
                <a:solidFill>
                  <a:srgbClr val="002060"/>
                </a:solidFill>
                <a:effectLst/>
              </a:rPr>
              <a:t>syntax</a:t>
            </a:r>
            <a:r>
              <a:rPr lang="en-US" sz="2400" dirty="0">
                <a:solidFill>
                  <a:srgbClr val="002060"/>
                </a:solidFill>
                <a:effectLst/>
              </a:rPr>
              <a:t>:</a:t>
            </a:r>
          </a:p>
          <a:p>
            <a:pPr marL="0" indent="0" algn="just">
              <a:buNone/>
            </a:pPr>
            <a:r>
              <a:rPr lang="en-US" sz="2400" dirty="0" err="1">
                <a:solidFill>
                  <a:srgbClr val="002060"/>
                </a:solidFill>
                <a:effectLst/>
              </a:rPr>
              <a:t>varibaleType</a:t>
            </a:r>
            <a:r>
              <a:rPr lang="en-US" sz="2400" dirty="0">
                <a:solidFill>
                  <a:srgbClr val="002060"/>
                </a:solidFill>
                <a:effectLst/>
              </a:rPr>
              <a:t> </a:t>
            </a:r>
            <a:r>
              <a:rPr lang="en-US" sz="2400" dirty="0" err="1">
                <a:solidFill>
                  <a:srgbClr val="002060"/>
                </a:solidFill>
                <a:effectLst/>
              </a:rPr>
              <a:t>variableName</a:t>
            </a:r>
            <a:r>
              <a:rPr lang="en-US" sz="2400" dirty="0">
                <a:solidFill>
                  <a:srgbClr val="002060"/>
                </a:solidFill>
                <a:effectLst/>
              </a:rPr>
              <a:t>;</a:t>
            </a:r>
          </a:p>
          <a:p>
            <a:pPr marL="0" indent="0" algn="just">
              <a:buNone/>
            </a:pPr>
            <a:r>
              <a:rPr lang="en-US" sz="2400" dirty="0" err="1">
                <a:solidFill>
                  <a:srgbClr val="002060"/>
                </a:solidFill>
                <a:effectLst/>
              </a:rPr>
              <a:t>eg</a:t>
            </a:r>
            <a:r>
              <a:rPr lang="en-US" sz="2400" dirty="0">
                <a:solidFill>
                  <a:srgbClr val="002060"/>
                </a:solidFill>
                <a:effectLst/>
              </a:rPr>
              <a:t>: int </a:t>
            </a:r>
            <a:r>
              <a:rPr lang="en-US" sz="2400" dirty="0" err="1">
                <a:solidFill>
                  <a:srgbClr val="002060"/>
                </a:solidFill>
                <a:effectLst/>
              </a:rPr>
              <a:t>registrationNumber</a:t>
            </a:r>
            <a:r>
              <a:rPr lang="en-US" sz="2400" dirty="0">
                <a:solidFill>
                  <a:srgbClr val="002060"/>
                </a:solidFill>
                <a:effectLst/>
              </a:rPr>
              <a:t>;</a:t>
            </a:r>
          </a:p>
          <a:p>
            <a:pPr marL="0" indent="0" algn="just">
              <a:buNone/>
            </a:pPr>
            <a:r>
              <a:rPr lang="en-US" sz="2400" b="1" dirty="0">
                <a:solidFill>
                  <a:srgbClr val="002060"/>
                </a:solidFill>
                <a:effectLst/>
              </a:rPr>
              <a:t>According to scope</a:t>
            </a:r>
            <a:r>
              <a:rPr lang="en-US" sz="2400" dirty="0">
                <a:solidFill>
                  <a:srgbClr val="002060"/>
                </a:solidFill>
                <a:effectLst/>
              </a:rPr>
              <a:t>:</a:t>
            </a:r>
          </a:p>
          <a:p>
            <a:pPr marL="0" indent="0" algn="just">
              <a:buNone/>
            </a:pPr>
            <a:r>
              <a:rPr lang="en-US" sz="2400" dirty="0">
                <a:solidFill>
                  <a:srgbClr val="002060"/>
                </a:solidFill>
                <a:effectLst/>
              </a:rPr>
              <a:t>it can be local, instance and static</a:t>
            </a:r>
          </a:p>
          <a:p>
            <a:pPr marL="0" indent="0">
              <a:buNone/>
            </a:pPr>
            <a:endParaRPr lang="en-US" sz="2400" dirty="0"/>
          </a:p>
        </p:txBody>
      </p:sp>
      <p:pic>
        <p:nvPicPr>
          <p:cNvPr id="1026" name="Picture 2">
            <a:extLst>
              <a:ext uri="{FF2B5EF4-FFF2-40B4-BE49-F238E27FC236}">
                <a16:creationId xmlns:a16="http://schemas.microsoft.com/office/drawing/2014/main" id="{3AEA2360-957E-B7B3-F78D-93F06CCBD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873" y="3429000"/>
            <a:ext cx="4114800" cy="3134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015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9A30A72-F238-60C7-390B-731104E11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665" y="1981200"/>
            <a:ext cx="4136335" cy="39000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3AA856-20F3-76E6-B06B-4621CDE9A46C}"/>
              </a:ext>
            </a:extLst>
          </p:cNvPr>
          <p:cNvSpPr>
            <a:spLocks noGrp="1"/>
          </p:cNvSpPr>
          <p:nvPr>
            <p:ph type="title"/>
          </p:nvPr>
        </p:nvSpPr>
        <p:spPr>
          <a:xfrm>
            <a:off x="152400" y="1288473"/>
            <a:ext cx="8534400" cy="381000"/>
          </a:xfrm>
        </p:spPr>
        <p:txBody>
          <a:bodyPr>
            <a:normAutofit fontScale="90000"/>
          </a:bodyPr>
          <a:lstStyle/>
          <a:p>
            <a:pPr algn="l"/>
            <a:r>
              <a:rPr lang="en-US" dirty="0">
                <a:solidFill>
                  <a:srgbClr val="C00000"/>
                </a:solidFill>
              </a:rPr>
              <a:t>Primitive Data Types</a:t>
            </a:r>
          </a:p>
        </p:txBody>
      </p:sp>
      <p:sp>
        <p:nvSpPr>
          <p:cNvPr id="3" name="Content Placeholder 2">
            <a:extLst>
              <a:ext uri="{FF2B5EF4-FFF2-40B4-BE49-F238E27FC236}">
                <a16:creationId xmlns:a16="http://schemas.microsoft.com/office/drawing/2014/main" id="{F0CEFE76-BD35-0EBB-1650-EFBD270712BA}"/>
              </a:ext>
            </a:extLst>
          </p:cNvPr>
          <p:cNvSpPr>
            <a:spLocks noGrp="1"/>
          </p:cNvSpPr>
          <p:nvPr>
            <p:ph idx="1"/>
          </p:nvPr>
        </p:nvSpPr>
        <p:spPr>
          <a:xfrm>
            <a:off x="152400" y="2255837"/>
            <a:ext cx="5029200" cy="4525963"/>
          </a:xfrm>
        </p:spPr>
        <p:txBody>
          <a:bodyPr>
            <a:normAutofit/>
          </a:bodyPr>
          <a:lstStyle/>
          <a:p>
            <a:pPr marL="0" indent="0" algn="just">
              <a:buNone/>
            </a:pPr>
            <a:r>
              <a:rPr lang="en-US" sz="2000" b="1" dirty="0">
                <a:solidFill>
                  <a:srgbClr val="002060"/>
                </a:solidFill>
                <a:effectLst/>
              </a:rPr>
              <a:t>Data types in Java</a:t>
            </a:r>
            <a:r>
              <a:rPr lang="en-US" sz="2000" dirty="0">
                <a:solidFill>
                  <a:srgbClr val="002060"/>
                </a:solidFill>
                <a:effectLst/>
              </a:rPr>
              <a:t>: Data types means type of your data or user input. To define our data which will be use in our application we need to define with its type so, that our compiler can understand what operation or task we want to perform.</a:t>
            </a:r>
          </a:p>
          <a:p>
            <a:pPr marL="0" indent="0" algn="just">
              <a:buNone/>
            </a:pPr>
            <a:r>
              <a:rPr lang="en-US" sz="2000" dirty="0">
                <a:solidFill>
                  <a:srgbClr val="002060"/>
                </a:solidFill>
                <a:effectLst/>
              </a:rPr>
              <a:t>In java we can categorize data types in two ways : one is primitive and another one is non primitive</a:t>
            </a:r>
          </a:p>
        </p:txBody>
      </p:sp>
    </p:spTree>
    <p:extLst>
      <p:ext uri="{BB962C8B-B14F-4D97-AF65-F5344CB8AC3E}">
        <p14:creationId xmlns:p14="http://schemas.microsoft.com/office/powerpoint/2010/main" val="1536698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F933-2DB8-AE54-63A2-7B8FDD617917}"/>
              </a:ext>
            </a:extLst>
          </p:cNvPr>
          <p:cNvSpPr>
            <a:spLocks noGrp="1"/>
          </p:cNvSpPr>
          <p:nvPr>
            <p:ph type="title"/>
          </p:nvPr>
        </p:nvSpPr>
        <p:spPr>
          <a:xfrm>
            <a:off x="277884" y="1143000"/>
            <a:ext cx="5562600" cy="685801"/>
          </a:xfrm>
        </p:spPr>
        <p:txBody>
          <a:bodyPr>
            <a:normAutofit fontScale="90000"/>
          </a:bodyPr>
          <a:lstStyle/>
          <a:p>
            <a:pPr algn="l"/>
            <a:r>
              <a:rPr lang="en-US" sz="4400" dirty="0">
                <a:solidFill>
                  <a:srgbClr val="C00000"/>
                </a:solidFill>
                <a:effectLst/>
              </a:rPr>
              <a:t>Primitive Data </a:t>
            </a:r>
            <a:r>
              <a:rPr lang="en-US" dirty="0">
                <a:solidFill>
                  <a:srgbClr val="C00000"/>
                </a:solidFill>
              </a:rPr>
              <a:t>T</a:t>
            </a:r>
            <a:r>
              <a:rPr lang="en-US" sz="4400" dirty="0">
                <a:solidFill>
                  <a:srgbClr val="C00000"/>
                </a:solidFill>
                <a:effectLst/>
              </a:rPr>
              <a:t>ypes</a:t>
            </a:r>
            <a:endParaRPr lang="en-US" dirty="0">
              <a:solidFill>
                <a:srgbClr val="C00000"/>
              </a:solidFill>
            </a:endParaRPr>
          </a:p>
        </p:txBody>
      </p:sp>
      <p:sp>
        <p:nvSpPr>
          <p:cNvPr id="3" name="Content Placeholder 2">
            <a:extLst>
              <a:ext uri="{FF2B5EF4-FFF2-40B4-BE49-F238E27FC236}">
                <a16:creationId xmlns:a16="http://schemas.microsoft.com/office/drawing/2014/main" id="{C4AD285B-3CB8-8573-8E09-51608BD5A3BF}"/>
              </a:ext>
            </a:extLst>
          </p:cNvPr>
          <p:cNvSpPr>
            <a:spLocks noGrp="1"/>
          </p:cNvSpPr>
          <p:nvPr>
            <p:ph idx="1"/>
          </p:nvPr>
        </p:nvSpPr>
        <p:spPr>
          <a:xfrm>
            <a:off x="250175" y="1981200"/>
            <a:ext cx="8338851" cy="5334000"/>
          </a:xfrm>
        </p:spPr>
        <p:txBody>
          <a:bodyPr>
            <a:noAutofit/>
          </a:bodyPr>
          <a:lstStyle/>
          <a:p>
            <a:pPr marL="0" indent="0">
              <a:buNone/>
            </a:pPr>
            <a:r>
              <a:rPr lang="en-US" sz="2000" dirty="0">
                <a:solidFill>
                  <a:srgbClr val="FF0000"/>
                </a:solidFill>
              </a:rPr>
              <a:t>Numeric Types:</a:t>
            </a:r>
          </a:p>
          <a:p>
            <a:pPr marL="0" indent="0">
              <a:buNone/>
            </a:pPr>
            <a:r>
              <a:rPr lang="en-US" sz="2000" dirty="0">
                <a:solidFill>
                  <a:srgbClr val="002060"/>
                </a:solidFill>
              </a:rPr>
              <a:t>    </a:t>
            </a:r>
            <a:r>
              <a:rPr lang="en-US" sz="2000" b="1" dirty="0">
                <a:solidFill>
                  <a:srgbClr val="002060"/>
                </a:solidFill>
              </a:rPr>
              <a:t>Integral Types:</a:t>
            </a:r>
          </a:p>
          <a:p>
            <a:pPr marL="0" indent="0">
              <a:buNone/>
            </a:pPr>
            <a:r>
              <a:rPr lang="en-US" sz="2000" dirty="0">
                <a:solidFill>
                  <a:srgbClr val="002060"/>
                </a:solidFill>
              </a:rPr>
              <a:t>        byte: 8-bit signed integer</a:t>
            </a:r>
          </a:p>
          <a:p>
            <a:pPr marL="0" indent="0">
              <a:buNone/>
            </a:pPr>
            <a:r>
              <a:rPr lang="en-US" sz="2000" dirty="0">
                <a:solidFill>
                  <a:srgbClr val="002060"/>
                </a:solidFill>
              </a:rPr>
              <a:t>        short: 16-bit signed integer</a:t>
            </a:r>
          </a:p>
          <a:p>
            <a:pPr marL="0" indent="0">
              <a:buNone/>
            </a:pPr>
            <a:r>
              <a:rPr lang="en-US" sz="2000" dirty="0">
                <a:solidFill>
                  <a:srgbClr val="002060"/>
                </a:solidFill>
              </a:rPr>
              <a:t>        int: 32-bit signed integer</a:t>
            </a:r>
          </a:p>
          <a:p>
            <a:pPr marL="0" indent="0">
              <a:buNone/>
            </a:pPr>
            <a:r>
              <a:rPr lang="en-US" sz="2000" dirty="0">
                <a:solidFill>
                  <a:srgbClr val="002060"/>
                </a:solidFill>
              </a:rPr>
              <a:t>        long: 64-bit signed integer</a:t>
            </a:r>
          </a:p>
          <a:p>
            <a:pPr marL="0" indent="0">
              <a:buNone/>
            </a:pPr>
            <a:r>
              <a:rPr lang="en-US" sz="2000" b="1" dirty="0">
                <a:solidFill>
                  <a:srgbClr val="002060"/>
                </a:solidFill>
              </a:rPr>
              <a:t>    Floating-Point Types:</a:t>
            </a:r>
          </a:p>
          <a:p>
            <a:pPr marL="0" indent="0">
              <a:buNone/>
            </a:pPr>
            <a:r>
              <a:rPr lang="en-US" sz="2000" dirty="0">
                <a:solidFill>
                  <a:srgbClr val="002060"/>
                </a:solidFill>
              </a:rPr>
              <a:t>        float: 32-bit floating-point number</a:t>
            </a:r>
          </a:p>
          <a:p>
            <a:pPr marL="0" indent="0">
              <a:buNone/>
            </a:pPr>
            <a:r>
              <a:rPr lang="en-US" sz="2000" dirty="0">
                <a:solidFill>
                  <a:srgbClr val="002060"/>
                </a:solidFill>
              </a:rPr>
              <a:t>        double: 64-bit floating-point number</a:t>
            </a:r>
          </a:p>
          <a:p>
            <a:pPr marL="0" indent="0">
              <a:buNone/>
            </a:pPr>
            <a:r>
              <a:rPr lang="en-US" sz="2000" dirty="0">
                <a:solidFill>
                  <a:srgbClr val="FF0000"/>
                </a:solidFill>
              </a:rPr>
              <a:t>Character Type:</a:t>
            </a:r>
          </a:p>
          <a:p>
            <a:pPr marL="0" indent="0">
              <a:buNone/>
            </a:pPr>
            <a:r>
              <a:rPr lang="en-US" sz="2000" dirty="0">
                <a:solidFill>
                  <a:srgbClr val="002060"/>
                </a:solidFill>
              </a:rPr>
              <a:t>    char: 16-bit Unicode character</a:t>
            </a:r>
          </a:p>
          <a:p>
            <a:pPr marL="0" indent="0">
              <a:buNone/>
            </a:pPr>
            <a:r>
              <a:rPr lang="en-US" sz="2000" dirty="0">
                <a:solidFill>
                  <a:srgbClr val="FF0000"/>
                </a:solidFill>
              </a:rPr>
              <a:t>Boolean Type:</a:t>
            </a:r>
          </a:p>
          <a:p>
            <a:pPr marL="0" indent="0">
              <a:buNone/>
            </a:pPr>
            <a:r>
              <a:rPr lang="en-US" sz="2000" dirty="0">
                <a:solidFill>
                  <a:srgbClr val="002060"/>
                </a:solidFill>
              </a:rPr>
              <a:t>    boolean: Represents true or false values</a:t>
            </a:r>
          </a:p>
        </p:txBody>
      </p:sp>
      <p:sp>
        <p:nvSpPr>
          <p:cNvPr id="6" name="TextBox 5">
            <a:extLst>
              <a:ext uri="{FF2B5EF4-FFF2-40B4-BE49-F238E27FC236}">
                <a16:creationId xmlns:a16="http://schemas.microsoft.com/office/drawing/2014/main" id="{27467243-F313-0DC3-8E5E-A2E171700B64}"/>
              </a:ext>
            </a:extLst>
          </p:cNvPr>
          <p:cNvSpPr txBox="1"/>
          <p:nvPr/>
        </p:nvSpPr>
        <p:spPr>
          <a:xfrm>
            <a:off x="4294909" y="1981200"/>
            <a:ext cx="4831773" cy="2031325"/>
          </a:xfrm>
          <a:prstGeom prst="rect">
            <a:avLst/>
          </a:prstGeom>
          <a:solidFill>
            <a:schemeClr val="tx2">
              <a:lumMod val="20000"/>
              <a:lumOff val="80000"/>
            </a:schemeClr>
          </a:solidFill>
        </p:spPr>
        <p:txBody>
          <a:bodyPr wrap="square">
            <a:spAutoFit/>
          </a:bodyPr>
          <a:lstStyle/>
          <a:p>
            <a:r>
              <a:rPr lang="en-US" dirty="0"/>
              <a:t> byte myByte = 127;</a:t>
            </a:r>
          </a:p>
          <a:p>
            <a:r>
              <a:rPr lang="en-US" dirty="0"/>
              <a:t> short myShort = 32000;</a:t>
            </a:r>
          </a:p>
          <a:p>
            <a:r>
              <a:rPr lang="en-US" dirty="0"/>
              <a:t> int myInt = 2000000000;</a:t>
            </a:r>
          </a:p>
          <a:p>
            <a:r>
              <a:rPr lang="en-US" dirty="0"/>
              <a:t> long </a:t>
            </a:r>
            <a:r>
              <a:rPr lang="en-US" dirty="0" err="1"/>
              <a:t>myLong</a:t>
            </a:r>
            <a:r>
              <a:rPr lang="en-US" dirty="0"/>
              <a:t> = 9223372036854775807L;</a:t>
            </a:r>
          </a:p>
          <a:p>
            <a:r>
              <a:rPr lang="en-US" dirty="0"/>
              <a:t> float myFloat = 3.14f;</a:t>
            </a:r>
          </a:p>
          <a:p>
            <a:r>
              <a:rPr lang="en-US" dirty="0"/>
              <a:t> double </a:t>
            </a:r>
            <a:r>
              <a:rPr lang="en-US" dirty="0" err="1"/>
              <a:t>myDouble</a:t>
            </a:r>
            <a:r>
              <a:rPr lang="en-US" dirty="0"/>
              <a:t> = 2.71828;</a:t>
            </a:r>
          </a:p>
          <a:p>
            <a:r>
              <a:rPr lang="en-US" dirty="0"/>
              <a:t> char </a:t>
            </a:r>
            <a:r>
              <a:rPr lang="en-US" dirty="0" err="1"/>
              <a:t>myChar</a:t>
            </a:r>
            <a:r>
              <a:rPr lang="en-US" dirty="0"/>
              <a:t> = 'A';</a:t>
            </a:r>
          </a:p>
        </p:txBody>
      </p:sp>
    </p:spTree>
    <p:extLst>
      <p:ext uri="{BB962C8B-B14F-4D97-AF65-F5344CB8AC3E}">
        <p14:creationId xmlns:p14="http://schemas.microsoft.com/office/powerpoint/2010/main" val="579070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B61E-59EE-5E11-F67B-ED8373CA4540}"/>
              </a:ext>
            </a:extLst>
          </p:cNvPr>
          <p:cNvSpPr>
            <a:spLocks noGrp="1"/>
          </p:cNvSpPr>
          <p:nvPr>
            <p:ph type="title"/>
          </p:nvPr>
        </p:nvSpPr>
        <p:spPr>
          <a:xfrm>
            <a:off x="481446" y="1143000"/>
            <a:ext cx="8229600" cy="457200"/>
          </a:xfrm>
        </p:spPr>
        <p:txBody>
          <a:bodyPr>
            <a:normAutofit fontScale="90000"/>
          </a:bodyPr>
          <a:lstStyle/>
          <a:p>
            <a:pPr algn="l"/>
            <a:r>
              <a:rPr lang="en-US" sz="4000" dirty="0">
                <a:solidFill>
                  <a:srgbClr val="C00000"/>
                </a:solidFill>
                <a:effectLst/>
              </a:rPr>
              <a:t>Non-Primitive Data </a:t>
            </a:r>
            <a:r>
              <a:rPr lang="en-US" sz="4000" dirty="0">
                <a:solidFill>
                  <a:srgbClr val="C00000"/>
                </a:solidFill>
              </a:rPr>
              <a:t>T</a:t>
            </a:r>
            <a:r>
              <a:rPr lang="en-US" sz="4000" dirty="0">
                <a:solidFill>
                  <a:srgbClr val="C00000"/>
                </a:solidFill>
                <a:effectLst/>
              </a:rPr>
              <a:t>ypes</a:t>
            </a:r>
            <a:endParaRPr lang="en-US" sz="4000" dirty="0">
              <a:solidFill>
                <a:srgbClr val="C00000"/>
              </a:solidFill>
            </a:endParaRPr>
          </a:p>
        </p:txBody>
      </p:sp>
      <p:sp>
        <p:nvSpPr>
          <p:cNvPr id="3" name="Content Placeholder 2">
            <a:extLst>
              <a:ext uri="{FF2B5EF4-FFF2-40B4-BE49-F238E27FC236}">
                <a16:creationId xmlns:a16="http://schemas.microsoft.com/office/drawing/2014/main" id="{F5A9D5E9-E6CB-432E-F3A4-B8A753FC7D8B}"/>
              </a:ext>
            </a:extLst>
          </p:cNvPr>
          <p:cNvSpPr>
            <a:spLocks noGrp="1"/>
          </p:cNvSpPr>
          <p:nvPr>
            <p:ph idx="1"/>
          </p:nvPr>
        </p:nvSpPr>
        <p:spPr>
          <a:xfrm>
            <a:off x="467590" y="1905000"/>
            <a:ext cx="8143009" cy="1981200"/>
          </a:xfrm>
        </p:spPr>
        <p:txBody>
          <a:bodyPr>
            <a:normAutofit fontScale="70000" lnSpcReduction="20000"/>
          </a:bodyPr>
          <a:lstStyle/>
          <a:p>
            <a:pPr marL="0" indent="0">
              <a:buNone/>
            </a:pPr>
            <a:r>
              <a:rPr lang="en-US" dirty="0">
                <a:solidFill>
                  <a:srgbClr val="FF0000"/>
                </a:solidFill>
              </a:rPr>
              <a:t>Reference Data Types:</a:t>
            </a:r>
          </a:p>
          <a:p>
            <a:pPr marL="0" indent="0">
              <a:buNone/>
            </a:pPr>
            <a:r>
              <a:rPr lang="en-US" b="1" dirty="0">
                <a:solidFill>
                  <a:srgbClr val="002060"/>
                </a:solidFill>
              </a:rPr>
              <a:t>    Object Types:</a:t>
            </a:r>
          </a:p>
          <a:p>
            <a:pPr marL="0" indent="0">
              <a:buNone/>
            </a:pPr>
            <a:r>
              <a:rPr lang="en-US" dirty="0">
                <a:solidFill>
                  <a:srgbClr val="002060"/>
                </a:solidFill>
              </a:rPr>
              <a:t>        String: Represents a sequence of characters.</a:t>
            </a:r>
          </a:p>
          <a:p>
            <a:pPr marL="0" indent="0">
              <a:buNone/>
            </a:pPr>
            <a:r>
              <a:rPr lang="en-US" dirty="0">
                <a:solidFill>
                  <a:srgbClr val="002060"/>
                </a:solidFill>
              </a:rPr>
              <a:t>        Arrays: Collection of elements of the same type.</a:t>
            </a:r>
          </a:p>
          <a:p>
            <a:pPr marL="0" indent="0">
              <a:buNone/>
            </a:pPr>
            <a:r>
              <a:rPr lang="en-US" dirty="0">
                <a:solidFill>
                  <a:srgbClr val="002060"/>
                </a:solidFill>
              </a:rPr>
              <a:t>        Custom Objects: User-defined classes and interfaces.</a:t>
            </a:r>
          </a:p>
        </p:txBody>
      </p:sp>
      <p:sp>
        <p:nvSpPr>
          <p:cNvPr id="5" name="TextBox 4">
            <a:extLst>
              <a:ext uri="{FF2B5EF4-FFF2-40B4-BE49-F238E27FC236}">
                <a16:creationId xmlns:a16="http://schemas.microsoft.com/office/drawing/2014/main" id="{6B0AAB38-82AB-F2F4-FC4F-FE6B86917D46}"/>
              </a:ext>
            </a:extLst>
          </p:cNvPr>
          <p:cNvSpPr txBox="1"/>
          <p:nvPr/>
        </p:nvSpPr>
        <p:spPr>
          <a:xfrm>
            <a:off x="2209800" y="3733800"/>
            <a:ext cx="5486400" cy="2862322"/>
          </a:xfrm>
          <a:prstGeom prst="rect">
            <a:avLst/>
          </a:prstGeom>
          <a:solidFill>
            <a:schemeClr val="accent2">
              <a:lumMod val="20000"/>
              <a:lumOff val="80000"/>
            </a:schemeClr>
          </a:solidFill>
        </p:spPr>
        <p:txBody>
          <a:bodyPr wrap="square">
            <a:spAutoFit/>
          </a:bodyPr>
          <a:lstStyle/>
          <a:p>
            <a:r>
              <a:rPr lang="en-US" dirty="0"/>
              <a:t>// String is a reference data type</a:t>
            </a:r>
          </a:p>
          <a:p>
            <a:r>
              <a:rPr lang="en-US" dirty="0"/>
              <a:t>String name = "Kumar";</a:t>
            </a:r>
          </a:p>
          <a:p>
            <a:r>
              <a:rPr lang="en-US" dirty="0"/>
              <a:t>// Arrays are reference data types</a:t>
            </a:r>
          </a:p>
          <a:p>
            <a:r>
              <a:rPr lang="en-US" dirty="0"/>
              <a:t>int[] numbers = new int[] { 1, 2, 3, 4 };</a:t>
            </a:r>
          </a:p>
          <a:p>
            <a:r>
              <a:rPr lang="en-US" dirty="0"/>
              <a:t>// Custom classes are reference data types</a:t>
            </a:r>
          </a:p>
          <a:p>
            <a:r>
              <a:rPr lang="en-US" dirty="0"/>
              <a:t>class Person {</a:t>
            </a:r>
          </a:p>
          <a:p>
            <a:r>
              <a:rPr lang="en-US" dirty="0"/>
              <a:t>String name;</a:t>
            </a:r>
          </a:p>
          <a:p>
            <a:r>
              <a:rPr lang="en-US" dirty="0"/>
              <a:t>int age;</a:t>
            </a:r>
          </a:p>
          <a:p>
            <a:r>
              <a:rPr lang="en-US" dirty="0"/>
              <a:t>}</a:t>
            </a:r>
          </a:p>
          <a:p>
            <a:r>
              <a:rPr lang="en-US" dirty="0"/>
              <a:t>Person </a:t>
            </a:r>
            <a:r>
              <a:rPr lang="en-US" dirty="0" err="1"/>
              <a:t>personObj</a:t>
            </a:r>
            <a:r>
              <a:rPr lang="en-US" dirty="0"/>
              <a:t> = new Person();</a:t>
            </a:r>
          </a:p>
        </p:txBody>
      </p:sp>
    </p:spTree>
    <p:extLst>
      <p:ext uri="{BB962C8B-B14F-4D97-AF65-F5344CB8AC3E}">
        <p14:creationId xmlns:p14="http://schemas.microsoft.com/office/powerpoint/2010/main" val="293824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EEBB0E-EB7C-3FE1-7F72-10DB6EB9FC01}"/>
              </a:ext>
            </a:extLst>
          </p:cNvPr>
          <p:cNvPicPr>
            <a:picLocks noGrp="1" noChangeAspect="1"/>
          </p:cNvPicPr>
          <p:nvPr>
            <p:ph idx="1"/>
          </p:nvPr>
        </p:nvPicPr>
        <p:blipFill>
          <a:blip r:embed="rId2"/>
          <a:stretch>
            <a:fillRect/>
          </a:stretch>
        </p:blipFill>
        <p:spPr>
          <a:xfrm>
            <a:off x="249528" y="2209800"/>
            <a:ext cx="8644944" cy="2590800"/>
          </a:xfrm>
        </p:spPr>
      </p:pic>
      <p:sp>
        <p:nvSpPr>
          <p:cNvPr id="6" name="TextBox 5">
            <a:extLst>
              <a:ext uri="{FF2B5EF4-FFF2-40B4-BE49-F238E27FC236}">
                <a16:creationId xmlns:a16="http://schemas.microsoft.com/office/drawing/2014/main" id="{5E4A424B-DC6B-3EAF-733D-6137CD7DE22E}"/>
              </a:ext>
            </a:extLst>
          </p:cNvPr>
          <p:cNvSpPr txBox="1"/>
          <p:nvPr/>
        </p:nvSpPr>
        <p:spPr>
          <a:xfrm>
            <a:off x="3454739" y="5410200"/>
            <a:ext cx="2234522" cy="369332"/>
          </a:xfrm>
          <a:prstGeom prst="rect">
            <a:avLst/>
          </a:prstGeom>
          <a:noFill/>
        </p:spPr>
        <p:txBody>
          <a:bodyPr wrap="none" rtlCol="0">
            <a:spAutoFit/>
          </a:bodyPr>
          <a:lstStyle/>
          <a:p>
            <a:r>
              <a:rPr lang="en-US" dirty="0">
                <a:hlinkClick r:id="rId3"/>
              </a:rPr>
              <a:t>Click here to get Code</a:t>
            </a:r>
            <a:endParaRPr lang="en-US" dirty="0"/>
          </a:p>
        </p:txBody>
      </p:sp>
      <p:sp>
        <p:nvSpPr>
          <p:cNvPr id="2" name="Title 1">
            <a:extLst>
              <a:ext uri="{FF2B5EF4-FFF2-40B4-BE49-F238E27FC236}">
                <a16:creationId xmlns:a16="http://schemas.microsoft.com/office/drawing/2014/main" id="{53D842E4-95F7-F0E3-03B1-A0E50CB52160}"/>
              </a:ext>
            </a:extLst>
          </p:cNvPr>
          <p:cNvSpPr>
            <a:spLocks noGrp="1"/>
          </p:cNvSpPr>
          <p:nvPr>
            <p:ph type="title"/>
          </p:nvPr>
        </p:nvSpPr>
        <p:spPr>
          <a:xfrm>
            <a:off x="481446" y="1143000"/>
            <a:ext cx="8229600" cy="457200"/>
          </a:xfrm>
        </p:spPr>
        <p:txBody>
          <a:bodyPr>
            <a:normAutofit fontScale="90000"/>
          </a:bodyPr>
          <a:lstStyle/>
          <a:p>
            <a:pPr algn="l"/>
            <a:r>
              <a:rPr lang="en-US" sz="4000" dirty="0">
                <a:solidFill>
                  <a:srgbClr val="C00000"/>
                </a:solidFill>
                <a:effectLst/>
              </a:rPr>
              <a:t>Program to get Size of  Data </a:t>
            </a:r>
            <a:r>
              <a:rPr lang="en-US" sz="4000" dirty="0">
                <a:solidFill>
                  <a:srgbClr val="C00000"/>
                </a:solidFill>
              </a:rPr>
              <a:t>T</a:t>
            </a:r>
            <a:r>
              <a:rPr lang="en-US" sz="4000" dirty="0">
                <a:solidFill>
                  <a:srgbClr val="C00000"/>
                </a:solidFill>
                <a:effectLst/>
              </a:rPr>
              <a:t>ypes</a:t>
            </a:r>
            <a:endParaRPr lang="en-US" sz="4000" dirty="0">
              <a:solidFill>
                <a:srgbClr val="C00000"/>
              </a:solidFill>
            </a:endParaRPr>
          </a:p>
        </p:txBody>
      </p:sp>
    </p:spTree>
    <p:extLst>
      <p:ext uri="{BB962C8B-B14F-4D97-AF65-F5344CB8AC3E}">
        <p14:creationId xmlns:p14="http://schemas.microsoft.com/office/powerpoint/2010/main" val="1476666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mputer script on a screen">
            <a:extLst>
              <a:ext uri="{FF2B5EF4-FFF2-40B4-BE49-F238E27FC236}">
                <a16:creationId xmlns:a16="http://schemas.microsoft.com/office/drawing/2014/main" id="{642D1456-C770-79E2-2B06-CBD85FE6A35D}"/>
              </a:ext>
            </a:extLst>
          </p:cNvPr>
          <p:cNvPicPr>
            <a:picLocks noChangeAspect="1"/>
          </p:cNvPicPr>
          <p:nvPr/>
        </p:nvPicPr>
        <p:blipFill rotWithShape="1">
          <a:blip r:embed="rId2"/>
          <a:srcRect l="7914" r="44895" b="-3"/>
          <a:stretch/>
        </p:blipFill>
        <p:spPr>
          <a:xfrm>
            <a:off x="228600" y="1908236"/>
            <a:ext cx="3331369" cy="4705194"/>
          </a:xfrm>
          <a:custGeom>
            <a:avLst/>
            <a:gdLst/>
            <a:ahLst/>
            <a:cxnLst/>
            <a:rect l="l" t="t" r="r" b="b"/>
            <a:pathLst>
              <a:path w="4636517" h="6858000">
                <a:moveTo>
                  <a:pt x="0" y="0"/>
                </a:moveTo>
                <a:lnTo>
                  <a:pt x="4636517" y="0"/>
                </a:lnTo>
                <a:lnTo>
                  <a:pt x="4636517" y="6858000"/>
                </a:lnTo>
                <a:lnTo>
                  <a:pt x="0" y="6858000"/>
                </a:lnTo>
                <a:close/>
              </a:path>
            </a:pathLst>
          </a:custGeom>
        </p:spPr>
      </p:pic>
      <p:sp>
        <p:nvSpPr>
          <p:cNvPr id="2" name="Title"/>
          <p:cNvSpPr>
            <a:spLocks noGrp="1"/>
          </p:cNvSpPr>
          <p:nvPr>
            <p:ph type="ctrTitle"/>
          </p:nvPr>
        </p:nvSpPr>
        <p:spPr>
          <a:xfrm>
            <a:off x="3810000" y="1219200"/>
            <a:ext cx="4546599" cy="994172"/>
          </a:xfrm>
        </p:spPr>
        <p:txBody>
          <a:bodyPr>
            <a:normAutofit fontScale="90000"/>
          </a:bodyPr>
          <a:lstStyle/>
          <a:p>
            <a:pPr algn="l"/>
            <a:r>
              <a:rPr lang="en-US" dirty="0"/>
              <a:t>Introduction to Java Operators</a:t>
            </a:r>
          </a:p>
        </p:txBody>
      </p:sp>
      <p:sp>
        <p:nvSpPr>
          <p:cNvPr id="3" name="Content Placeholder"/>
          <p:cNvSpPr>
            <a:spLocks noGrp="1"/>
          </p:cNvSpPr>
          <p:nvPr>
            <p:ph idx="1"/>
          </p:nvPr>
        </p:nvSpPr>
        <p:spPr>
          <a:xfrm>
            <a:off x="3559970" y="2590800"/>
            <a:ext cx="5355430" cy="3422477"/>
          </a:xfrm>
        </p:spPr>
        <p:txBody>
          <a:bodyPr>
            <a:noAutofit/>
          </a:bodyPr>
          <a:lstStyle/>
          <a:p>
            <a:pPr marL="342900" lvl="1" indent="0" algn="just">
              <a:buNone/>
            </a:pPr>
            <a:r>
              <a:rPr lang="en-US" sz="1800" dirty="0"/>
              <a:t>Operators in Java are special symbols or keywords that are used to perform operations on operands. Operands can be variables, literals, or expressions. Here are some common types of operators in Java: </a:t>
            </a:r>
          </a:p>
          <a:p>
            <a:pPr lvl="1" algn="just">
              <a:buFont typeface="Wingdings" panose="05000000000000000000" pitchFamily="2" charset="2"/>
              <a:buChar char="ü"/>
            </a:pPr>
            <a:r>
              <a:rPr lang="en-US" sz="1800" dirty="0"/>
              <a:t>Arithmetic operators</a:t>
            </a:r>
          </a:p>
          <a:p>
            <a:pPr lvl="1" algn="just">
              <a:buFont typeface="Wingdings" panose="05000000000000000000" pitchFamily="2" charset="2"/>
              <a:buChar char="ü"/>
            </a:pPr>
            <a:r>
              <a:rPr lang="en-US" sz="1800" dirty="0"/>
              <a:t>Assignment operator</a:t>
            </a:r>
          </a:p>
          <a:p>
            <a:pPr lvl="1" algn="just">
              <a:buFont typeface="Wingdings" panose="05000000000000000000" pitchFamily="2" charset="2"/>
              <a:buChar char="ü"/>
            </a:pPr>
            <a:r>
              <a:rPr lang="en-US" sz="1800" dirty="0"/>
              <a:t>Relational operators</a:t>
            </a:r>
          </a:p>
          <a:p>
            <a:pPr lvl="1" algn="just">
              <a:buFont typeface="Wingdings" panose="05000000000000000000" pitchFamily="2" charset="2"/>
              <a:buChar char="ü"/>
            </a:pPr>
            <a:r>
              <a:rPr lang="en-US" sz="1800" dirty="0"/>
              <a:t>Logical operators</a:t>
            </a:r>
          </a:p>
          <a:p>
            <a:pPr lvl="1" algn="just">
              <a:buFont typeface="Wingdings" panose="05000000000000000000" pitchFamily="2" charset="2"/>
              <a:buChar char="ü"/>
            </a:pPr>
            <a:r>
              <a:rPr lang="en-US" sz="1800" dirty="0"/>
              <a:t>Bitwise operators</a:t>
            </a:r>
          </a:p>
          <a:p>
            <a:pPr lvl="1" algn="just">
              <a:buFont typeface="Wingdings" panose="05000000000000000000" pitchFamily="2" charset="2"/>
              <a:buChar char="ü"/>
            </a:pPr>
            <a:r>
              <a:rPr lang="en-US" sz="1800" dirty="0"/>
              <a:t>Unary operators</a:t>
            </a:r>
          </a:p>
          <a:p>
            <a:pPr lvl="1" algn="just">
              <a:buFont typeface="Wingdings" panose="05000000000000000000" pitchFamily="2" charset="2"/>
              <a:buChar char="ü"/>
            </a:pPr>
            <a:r>
              <a:rPr lang="en-US" sz="1800" dirty="0"/>
              <a:t>Ternary operators</a:t>
            </a:r>
          </a:p>
          <a:p>
            <a:pPr marL="342900" lvl="1" indent="0" algn="just">
              <a:buNone/>
            </a:pPr>
            <a:endParaRPr lang="en-US" sz="1800" dirty="0"/>
          </a:p>
        </p:txBody>
      </p:sp>
    </p:spTree>
    <p:extLst>
      <p:ext uri="{BB962C8B-B14F-4D97-AF65-F5344CB8AC3E}">
        <p14:creationId xmlns:p14="http://schemas.microsoft.com/office/powerpoint/2010/main" val="2398597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38A0-8C51-BABE-21A3-FD091CA97474}"/>
              </a:ext>
            </a:extLst>
          </p:cNvPr>
          <p:cNvSpPr>
            <a:spLocks noGrp="1"/>
          </p:cNvSpPr>
          <p:nvPr>
            <p:ph type="title"/>
          </p:nvPr>
        </p:nvSpPr>
        <p:spPr>
          <a:xfrm>
            <a:off x="457200" y="1066800"/>
            <a:ext cx="8229600" cy="411164"/>
          </a:xfrm>
        </p:spPr>
        <p:txBody>
          <a:bodyPr>
            <a:normAutofit fontScale="90000"/>
          </a:bodyPr>
          <a:lstStyle/>
          <a:p>
            <a:r>
              <a:rPr lang="en-US" dirty="0">
                <a:latin typeface="+mj-lt"/>
              </a:rPr>
              <a:t>Introduction to Java</a:t>
            </a:r>
            <a:endParaRPr lang="en-US" dirty="0"/>
          </a:p>
        </p:txBody>
      </p:sp>
      <p:sp>
        <p:nvSpPr>
          <p:cNvPr id="3" name="Content Placeholder 2">
            <a:extLst>
              <a:ext uri="{FF2B5EF4-FFF2-40B4-BE49-F238E27FC236}">
                <a16:creationId xmlns:a16="http://schemas.microsoft.com/office/drawing/2014/main" id="{F6A5049A-D8DE-8CA5-0A10-9C68D968066D}"/>
              </a:ext>
            </a:extLst>
          </p:cNvPr>
          <p:cNvSpPr>
            <a:spLocks noGrp="1"/>
          </p:cNvSpPr>
          <p:nvPr>
            <p:ph idx="1"/>
          </p:nvPr>
        </p:nvSpPr>
        <p:spPr>
          <a:xfrm>
            <a:off x="228600" y="1940302"/>
            <a:ext cx="8458200" cy="4830763"/>
          </a:xfrm>
        </p:spPr>
        <p:txBody>
          <a:bodyPr>
            <a:normAutofit/>
          </a:bodyPr>
          <a:lstStyle/>
          <a:p>
            <a:pPr algn="just"/>
            <a:r>
              <a:rPr lang="en-US" sz="2400" dirty="0">
                <a:solidFill>
                  <a:srgbClr val="002060"/>
                </a:solidFill>
              </a:rPr>
              <a:t>Object oriented programming language. </a:t>
            </a:r>
          </a:p>
          <a:p>
            <a:pPr algn="just"/>
            <a:r>
              <a:rPr lang="en-US" sz="2400" dirty="0">
                <a:solidFill>
                  <a:srgbClr val="002060"/>
                </a:solidFill>
              </a:rPr>
              <a:t>Although Java is not pure object-oriented programming but almost everything is object in Java except its primitive datatypes </a:t>
            </a:r>
          </a:p>
          <a:p>
            <a:pPr algn="just"/>
            <a:r>
              <a:rPr lang="en-US" sz="2400" dirty="0">
                <a:solidFill>
                  <a:srgbClr val="002060"/>
                </a:solidFill>
              </a:rPr>
              <a:t>It supports all object-oriented programming features:</a:t>
            </a:r>
          </a:p>
          <a:p>
            <a:pPr lvl="1" algn="just"/>
            <a:r>
              <a:rPr lang="en-US" sz="2000" dirty="0">
                <a:solidFill>
                  <a:srgbClr val="002060"/>
                </a:solidFill>
              </a:rPr>
              <a:t>Class and Object </a:t>
            </a:r>
          </a:p>
          <a:p>
            <a:pPr lvl="1" algn="just"/>
            <a:r>
              <a:rPr lang="en-US" sz="2000" dirty="0">
                <a:solidFill>
                  <a:srgbClr val="002060"/>
                </a:solidFill>
              </a:rPr>
              <a:t>Encapsulation</a:t>
            </a:r>
          </a:p>
          <a:p>
            <a:pPr lvl="1" algn="just"/>
            <a:r>
              <a:rPr lang="en-US" sz="2000" dirty="0">
                <a:solidFill>
                  <a:srgbClr val="002060"/>
                </a:solidFill>
              </a:rPr>
              <a:t>Abstraction</a:t>
            </a:r>
          </a:p>
          <a:p>
            <a:pPr lvl="1" algn="just"/>
            <a:r>
              <a:rPr lang="en-US" sz="2000" dirty="0">
                <a:solidFill>
                  <a:srgbClr val="002060"/>
                </a:solidFill>
              </a:rPr>
              <a:t>Inheritance</a:t>
            </a:r>
          </a:p>
          <a:p>
            <a:pPr lvl="1" algn="just"/>
            <a:r>
              <a:rPr lang="en-US" sz="2000" dirty="0">
                <a:solidFill>
                  <a:srgbClr val="002060"/>
                </a:solidFill>
              </a:rPr>
              <a:t>Polymorphism etc.</a:t>
            </a:r>
          </a:p>
        </p:txBody>
      </p:sp>
      <p:pic>
        <p:nvPicPr>
          <p:cNvPr id="5" name="Picture 4">
            <a:extLst>
              <a:ext uri="{FF2B5EF4-FFF2-40B4-BE49-F238E27FC236}">
                <a16:creationId xmlns:a16="http://schemas.microsoft.com/office/drawing/2014/main" id="{D523F34E-11E8-52BB-01B1-D55920B97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53551"/>
            <a:ext cx="2590800" cy="1345223"/>
          </a:xfrm>
          <a:prstGeom prst="rect">
            <a:avLst/>
          </a:prstGeom>
        </p:spPr>
      </p:pic>
    </p:spTree>
    <p:extLst>
      <p:ext uri="{BB962C8B-B14F-4D97-AF65-F5344CB8AC3E}">
        <p14:creationId xmlns:p14="http://schemas.microsoft.com/office/powerpoint/2010/main" val="3557212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gled view of a shopping cart in yellow and pink background">
            <a:extLst>
              <a:ext uri="{FF2B5EF4-FFF2-40B4-BE49-F238E27FC236}">
                <a16:creationId xmlns:a16="http://schemas.microsoft.com/office/drawing/2014/main" id="{E489B8D9-847C-8DF2-880F-8BB792FEA479}"/>
              </a:ext>
            </a:extLst>
          </p:cNvPr>
          <p:cNvPicPr>
            <a:picLocks noChangeAspect="1"/>
          </p:cNvPicPr>
          <p:nvPr/>
        </p:nvPicPr>
        <p:blipFill rotWithShape="1">
          <a:blip r:embed="rId2"/>
          <a:srcRect l="35631" r="14518" b="2"/>
          <a:stretch/>
        </p:blipFill>
        <p:spPr>
          <a:xfrm>
            <a:off x="92107" y="1295400"/>
            <a:ext cx="3641693" cy="5143493"/>
          </a:xfrm>
          <a:custGeom>
            <a:avLst/>
            <a:gdLst/>
            <a:ahLst/>
            <a:cxnLst/>
            <a:rect l="l" t="t" r="r" b="b"/>
            <a:pathLst>
              <a:path w="4636517" h="6858000">
                <a:moveTo>
                  <a:pt x="0" y="0"/>
                </a:moveTo>
                <a:lnTo>
                  <a:pt x="4636517" y="0"/>
                </a:lnTo>
                <a:lnTo>
                  <a:pt x="4636517" y="6858000"/>
                </a:lnTo>
                <a:lnTo>
                  <a:pt x="0" y="6858000"/>
                </a:lnTo>
                <a:close/>
              </a:path>
            </a:pathLst>
          </a:custGeom>
        </p:spPr>
      </p:pic>
      <p:sp>
        <p:nvSpPr>
          <p:cNvPr id="2" name="Title"/>
          <p:cNvSpPr>
            <a:spLocks noGrp="1"/>
          </p:cNvSpPr>
          <p:nvPr>
            <p:ph type="ctrTitle"/>
          </p:nvPr>
        </p:nvSpPr>
        <p:spPr>
          <a:xfrm>
            <a:off x="3733800" y="1163241"/>
            <a:ext cx="4927599" cy="994172"/>
          </a:xfrm>
        </p:spPr>
        <p:txBody>
          <a:bodyPr>
            <a:normAutofit fontScale="90000"/>
          </a:bodyPr>
          <a:lstStyle/>
          <a:p>
            <a:r>
              <a:rPr lang="en-US" dirty="0"/>
              <a:t>Arithmetic Operators</a:t>
            </a:r>
          </a:p>
        </p:txBody>
      </p:sp>
      <p:sp>
        <p:nvSpPr>
          <p:cNvPr id="3" name="Content Placeholder"/>
          <p:cNvSpPr>
            <a:spLocks noGrp="1"/>
          </p:cNvSpPr>
          <p:nvPr>
            <p:ph idx="1"/>
          </p:nvPr>
        </p:nvSpPr>
        <p:spPr>
          <a:xfrm>
            <a:off x="4370286" y="5257800"/>
            <a:ext cx="4291113" cy="994172"/>
          </a:xfrm>
        </p:spPr>
        <p:txBody>
          <a:bodyPr>
            <a:normAutofit fontScale="55000" lnSpcReduction="20000"/>
          </a:bodyPr>
          <a:lstStyle/>
          <a:p>
            <a:pPr lvl="1"/>
            <a:r>
              <a:rPr lang="en-US" dirty="0"/>
              <a:t>Scenario-Based Examples</a:t>
            </a:r>
          </a:p>
          <a:p>
            <a:pPr lvl="2"/>
            <a:r>
              <a:rPr lang="en-US" dirty="0">
                <a:hlinkClick r:id="rId3"/>
              </a:rPr>
              <a:t>Calculating the total cost of items in a shopping cart</a:t>
            </a:r>
            <a:endParaRPr lang="en-US" dirty="0"/>
          </a:p>
          <a:p>
            <a:pPr lvl="2"/>
            <a:r>
              <a:rPr lang="en-US" dirty="0">
                <a:hlinkClick r:id="rId4"/>
              </a:rPr>
              <a:t>Computing the average of exam scores</a:t>
            </a:r>
            <a:endParaRPr lang="en-US" dirty="0"/>
          </a:p>
        </p:txBody>
      </p:sp>
      <p:pic>
        <p:nvPicPr>
          <p:cNvPr id="8" name="Picture 7">
            <a:extLst>
              <a:ext uri="{FF2B5EF4-FFF2-40B4-BE49-F238E27FC236}">
                <a16:creationId xmlns:a16="http://schemas.microsoft.com/office/drawing/2014/main" id="{DB792FE3-6AA0-7116-5413-7C41870C903B}"/>
              </a:ext>
            </a:extLst>
          </p:cNvPr>
          <p:cNvPicPr>
            <a:picLocks noChangeAspect="1"/>
          </p:cNvPicPr>
          <p:nvPr/>
        </p:nvPicPr>
        <p:blipFill>
          <a:blip r:embed="rId5">
            <a:duotone>
              <a:prstClr val="black"/>
              <a:schemeClr val="accent3">
                <a:tint val="45000"/>
                <a:satMod val="400000"/>
              </a:schemeClr>
            </a:duotone>
          </a:blip>
          <a:stretch>
            <a:fillRect/>
          </a:stretch>
        </p:blipFill>
        <p:spPr>
          <a:xfrm>
            <a:off x="4877558" y="2306965"/>
            <a:ext cx="2640082" cy="2244070"/>
          </a:xfrm>
          <a:prstGeom prst="rect">
            <a:avLst/>
          </a:prstGeom>
        </p:spPr>
      </p:pic>
    </p:spTree>
    <p:extLst>
      <p:ext uri="{BB962C8B-B14F-4D97-AF65-F5344CB8AC3E}">
        <p14:creationId xmlns:p14="http://schemas.microsoft.com/office/powerpoint/2010/main" val="1160845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DA3B-4AE7-41D8-12D9-3AF151C1B060}"/>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D914D86E-FC2D-AB13-D191-6D5F0F975521}"/>
              </a:ext>
            </a:extLst>
          </p:cNvPr>
          <p:cNvSpPr>
            <a:spLocks noGrp="1"/>
          </p:cNvSpPr>
          <p:nvPr>
            <p:ph type="ctrTitle"/>
          </p:nvPr>
        </p:nvSpPr>
        <p:spPr>
          <a:xfrm>
            <a:off x="969170" y="1315641"/>
            <a:ext cx="5355430" cy="994172"/>
          </a:xfrm>
        </p:spPr>
        <p:txBody>
          <a:bodyPr>
            <a:normAutofit fontScale="90000"/>
          </a:bodyPr>
          <a:lstStyle/>
          <a:p>
            <a:r>
              <a:rPr lang="en-US" dirty="0"/>
              <a:t>Assignment Operators</a:t>
            </a:r>
          </a:p>
        </p:txBody>
      </p:sp>
      <p:sp>
        <p:nvSpPr>
          <p:cNvPr id="3" name="Content Placeholder">
            <a:extLst>
              <a:ext uri="{FF2B5EF4-FFF2-40B4-BE49-F238E27FC236}">
                <a16:creationId xmlns:a16="http://schemas.microsoft.com/office/drawing/2014/main" id="{9EBD8C08-F20C-18DF-EE4F-BB5A13A77255}"/>
              </a:ext>
            </a:extLst>
          </p:cNvPr>
          <p:cNvSpPr>
            <a:spLocks noGrp="1"/>
          </p:cNvSpPr>
          <p:nvPr>
            <p:ph idx="1"/>
          </p:nvPr>
        </p:nvSpPr>
        <p:spPr>
          <a:xfrm>
            <a:off x="1676400" y="2742772"/>
            <a:ext cx="4291113" cy="3263504"/>
          </a:xfrm>
        </p:spPr>
        <p:txBody>
          <a:bodyPr>
            <a:normAutofit fontScale="55000" lnSpcReduction="20000"/>
          </a:bodyPr>
          <a:lstStyle/>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r>
              <a:rPr lang="en-US" dirty="0"/>
              <a:t>Scenario-Based Examples</a:t>
            </a:r>
          </a:p>
          <a:p>
            <a:pPr lvl="2"/>
            <a:r>
              <a:rPr lang="en-US" dirty="0">
                <a:hlinkClick r:id="rId2"/>
              </a:rPr>
              <a:t>Accumulating points in a game with +=</a:t>
            </a:r>
            <a:endParaRPr lang="en-US" dirty="0"/>
          </a:p>
          <a:p>
            <a:pPr lvl="2"/>
            <a:r>
              <a:rPr lang="en-US" dirty="0">
                <a:hlinkClick r:id="rId3"/>
              </a:rPr>
              <a:t>Adjusting inventory levels with -= and +=</a:t>
            </a:r>
            <a:endParaRPr lang="en-US" dirty="0"/>
          </a:p>
        </p:txBody>
      </p:sp>
      <p:pic>
        <p:nvPicPr>
          <p:cNvPr id="5" name="Picture 4">
            <a:extLst>
              <a:ext uri="{FF2B5EF4-FFF2-40B4-BE49-F238E27FC236}">
                <a16:creationId xmlns:a16="http://schemas.microsoft.com/office/drawing/2014/main" id="{C1E76230-A4F3-9BEF-3F76-DF1BE9DD7E8C}"/>
              </a:ext>
            </a:extLst>
          </p:cNvPr>
          <p:cNvPicPr>
            <a:picLocks noChangeAspect="1"/>
          </p:cNvPicPr>
          <p:nvPr/>
        </p:nvPicPr>
        <p:blipFill>
          <a:blip r:embed="rId4">
            <a:duotone>
              <a:prstClr val="black"/>
              <a:schemeClr val="accent3">
                <a:tint val="45000"/>
                <a:satMod val="400000"/>
              </a:schemeClr>
            </a:duotone>
          </a:blip>
          <a:stretch>
            <a:fillRect/>
          </a:stretch>
        </p:blipFill>
        <p:spPr>
          <a:xfrm>
            <a:off x="2209800" y="2133600"/>
            <a:ext cx="2580166" cy="2240924"/>
          </a:xfrm>
          <a:prstGeom prst="rect">
            <a:avLst/>
          </a:prstGeom>
        </p:spPr>
      </p:pic>
    </p:spTree>
    <p:extLst>
      <p:ext uri="{BB962C8B-B14F-4D97-AF65-F5344CB8AC3E}">
        <p14:creationId xmlns:p14="http://schemas.microsoft.com/office/powerpoint/2010/main" val="65330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rson watching empty phone">
            <a:extLst>
              <a:ext uri="{FF2B5EF4-FFF2-40B4-BE49-F238E27FC236}">
                <a16:creationId xmlns:a16="http://schemas.microsoft.com/office/drawing/2014/main" id="{5A53F31A-EB26-F4A8-057A-4D43FF8E352F}"/>
              </a:ext>
            </a:extLst>
          </p:cNvPr>
          <p:cNvPicPr>
            <a:picLocks noChangeAspect="1"/>
          </p:cNvPicPr>
          <p:nvPr/>
        </p:nvPicPr>
        <p:blipFill rotWithShape="1">
          <a:blip r:embed="rId2"/>
          <a:srcRect l="43093" r="9678" b="-10"/>
          <a:stretch/>
        </p:blipFill>
        <p:spPr>
          <a:xfrm>
            <a:off x="92107" y="1295400"/>
            <a:ext cx="3641693" cy="5143493"/>
          </a:xfrm>
          <a:custGeom>
            <a:avLst/>
            <a:gdLst/>
            <a:ahLst/>
            <a:cxnLst/>
            <a:rect l="l" t="t" r="r" b="b"/>
            <a:pathLst>
              <a:path w="4636517" h="6858000">
                <a:moveTo>
                  <a:pt x="0" y="0"/>
                </a:moveTo>
                <a:lnTo>
                  <a:pt x="4636517" y="0"/>
                </a:lnTo>
                <a:lnTo>
                  <a:pt x="4636517" y="6858000"/>
                </a:lnTo>
                <a:lnTo>
                  <a:pt x="0" y="6858000"/>
                </a:lnTo>
                <a:close/>
              </a:path>
            </a:pathLst>
          </a:custGeom>
        </p:spPr>
      </p:pic>
      <p:sp>
        <p:nvSpPr>
          <p:cNvPr id="2" name="Title"/>
          <p:cNvSpPr>
            <a:spLocks noGrp="1"/>
          </p:cNvSpPr>
          <p:nvPr>
            <p:ph type="ctrTitle"/>
          </p:nvPr>
        </p:nvSpPr>
        <p:spPr>
          <a:xfrm>
            <a:off x="3733800" y="1163241"/>
            <a:ext cx="4927599" cy="994172"/>
          </a:xfrm>
        </p:spPr>
        <p:txBody>
          <a:bodyPr>
            <a:normAutofit fontScale="90000"/>
          </a:bodyPr>
          <a:lstStyle/>
          <a:p>
            <a:r>
              <a:rPr lang="en-US" dirty="0"/>
              <a:t>Relational Operators</a:t>
            </a:r>
          </a:p>
        </p:txBody>
      </p:sp>
      <p:sp>
        <p:nvSpPr>
          <p:cNvPr id="3" name="Content Placeholder"/>
          <p:cNvSpPr>
            <a:spLocks noGrp="1"/>
          </p:cNvSpPr>
          <p:nvPr>
            <p:ph idx="1"/>
          </p:nvPr>
        </p:nvSpPr>
        <p:spPr>
          <a:xfrm>
            <a:off x="4370286" y="3068836"/>
            <a:ext cx="4291113" cy="3263504"/>
          </a:xfrm>
        </p:spPr>
        <p:txBody>
          <a:bodyPr>
            <a:normAutofit fontScale="55000" lnSpcReduction="20000"/>
          </a:bodyPr>
          <a:lstStyle/>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r>
              <a:rPr lang="en-US" dirty="0"/>
              <a:t>Scenario-Based Examples</a:t>
            </a:r>
          </a:p>
          <a:p>
            <a:pPr lvl="2"/>
            <a:r>
              <a:rPr lang="en-US" dirty="0">
                <a:hlinkClick r:id="rId3"/>
              </a:rPr>
              <a:t>Checking if a user-provided password matches the stored password</a:t>
            </a:r>
            <a:endParaRPr lang="en-US" dirty="0"/>
          </a:p>
          <a:p>
            <a:pPr lvl="2"/>
            <a:r>
              <a:rPr lang="en-US" dirty="0">
                <a:hlinkClick r:id="rId4"/>
              </a:rPr>
              <a:t>Determining eligibility based on age for various services</a:t>
            </a:r>
            <a:endParaRPr lang="en-US" dirty="0"/>
          </a:p>
        </p:txBody>
      </p:sp>
      <p:pic>
        <p:nvPicPr>
          <p:cNvPr id="5" name="Picture 4">
            <a:extLst>
              <a:ext uri="{FF2B5EF4-FFF2-40B4-BE49-F238E27FC236}">
                <a16:creationId xmlns:a16="http://schemas.microsoft.com/office/drawing/2014/main" id="{B1C832EC-EC77-9B94-E668-5A41CBAB5088}"/>
              </a:ext>
            </a:extLst>
          </p:cNvPr>
          <p:cNvPicPr>
            <a:picLocks noChangeAspect="1"/>
          </p:cNvPicPr>
          <p:nvPr/>
        </p:nvPicPr>
        <p:blipFill>
          <a:blip r:embed="rId5">
            <a:duotone>
              <a:prstClr val="black"/>
              <a:schemeClr val="accent3">
                <a:tint val="45000"/>
                <a:satMod val="400000"/>
              </a:schemeClr>
            </a:duotone>
          </a:blip>
          <a:stretch>
            <a:fillRect/>
          </a:stretch>
        </p:blipFill>
        <p:spPr>
          <a:xfrm>
            <a:off x="4730871" y="1936889"/>
            <a:ext cx="2693660" cy="2341008"/>
          </a:xfrm>
          <a:prstGeom prst="rect">
            <a:avLst/>
          </a:prstGeom>
        </p:spPr>
      </p:pic>
    </p:spTree>
    <p:extLst>
      <p:ext uri="{BB962C8B-B14F-4D97-AF65-F5344CB8AC3E}">
        <p14:creationId xmlns:p14="http://schemas.microsoft.com/office/powerpoint/2010/main" val="3354452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5E2BF037-28DE-291C-1DCC-D02F1F92EE15}"/>
              </a:ext>
            </a:extLst>
          </p:cNvPr>
          <p:cNvPicPr>
            <a:picLocks noChangeAspect="1"/>
          </p:cNvPicPr>
          <p:nvPr/>
        </p:nvPicPr>
        <p:blipFill rotWithShape="1">
          <a:blip r:embed="rId2"/>
          <a:srcRect l="24969" r="27878" b="3"/>
          <a:stretch/>
        </p:blipFill>
        <p:spPr>
          <a:xfrm>
            <a:off x="0" y="1295400"/>
            <a:ext cx="3641693" cy="5143493"/>
          </a:xfrm>
          <a:custGeom>
            <a:avLst/>
            <a:gdLst/>
            <a:ahLst/>
            <a:cxnLst/>
            <a:rect l="l" t="t" r="r" b="b"/>
            <a:pathLst>
              <a:path w="4636517" h="6858000">
                <a:moveTo>
                  <a:pt x="0" y="0"/>
                </a:moveTo>
                <a:lnTo>
                  <a:pt x="4636517" y="0"/>
                </a:lnTo>
                <a:lnTo>
                  <a:pt x="4636517" y="6858000"/>
                </a:lnTo>
                <a:lnTo>
                  <a:pt x="0" y="6858000"/>
                </a:lnTo>
                <a:close/>
              </a:path>
            </a:pathLst>
          </a:custGeom>
        </p:spPr>
      </p:pic>
      <p:sp>
        <p:nvSpPr>
          <p:cNvPr id="2" name="Title"/>
          <p:cNvSpPr>
            <a:spLocks noGrp="1"/>
          </p:cNvSpPr>
          <p:nvPr>
            <p:ph type="ctrTitle"/>
          </p:nvPr>
        </p:nvSpPr>
        <p:spPr>
          <a:xfrm>
            <a:off x="4370286" y="1163241"/>
            <a:ext cx="4291113" cy="994172"/>
          </a:xfrm>
        </p:spPr>
        <p:txBody>
          <a:bodyPr>
            <a:normAutofit fontScale="90000"/>
          </a:bodyPr>
          <a:lstStyle/>
          <a:p>
            <a:r>
              <a:rPr lang="en-US" dirty="0"/>
              <a:t>Logical Operators</a:t>
            </a:r>
          </a:p>
        </p:txBody>
      </p:sp>
      <p:sp>
        <p:nvSpPr>
          <p:cNvPr id="3" name="Content Placeholder"/>
          <p:cNvSpPr>
            <a:spLocks noGrp="1"/>
          </p:cNvSpPr>
          <p:nvPr>
            <p:ph idx="1"/>
          </p:nvPr>
        </p:nvSpPr>
        <p:spPr>
          <a:xfrm>
            <a:off x="4572000" y="4728297"/>
            <a:ext cx="4089399" cy="1077608"/>
          </a:xfrm>
        </p:spPr>
        <p:txBody>
          <a:bodyPr>
            <a:normAutofit fontScale="55000" lnSpcReduction="20000"/>
          </a:bodyPr>
          <a:lstStyle/>
          <a:p>
            <a:pPr marL="342900" lvl="1" indent="0">
              <a:buNone/>
            </a:pPr>
            <a:r>
              <a:rPr lang="en-US" dirty="0"/>
              <a:t>Scenario-Based Examples</a:t>
            </a:r>
          </a:p>
          <a:p>
            <a:pPr lvl="2"/>
            <a:r>
              <a:rPr lang="en-US" dirty="0">
                <a:hlinkClick r:id="rId3"/>
              </a:rPr>
              <a:t>Implementing access control with logical AND</a:t>
            </a:r>
            <a:endParaRPr lang="en-US" dirty="0"/>
          </a:p>
          <a:p>
            <a:pPr lvl="2"/>
            <a:r>
              <a:rPr lang="en-US" dirty="0">
                <a:hlinkClick r:id="rId4"/>
              </a:rPr>
              <a:t>Validating multiple conditions using logical OR</a:t>
            </a:r>
            <a:endParaRPr lang="en-US" dirty="0"/>
          </a:p>
        </p:txBody>
      </p:sp>
      <p:pic>
        <p:nvPicPr>
          <p:cNvPr id="8" name="Picture 7">
            <a:extLst>
              <a:ext uri="{FF2B5EF4-FFF2-40B4-BE49-F238E27FC236}">
                <a16:creationId xmlns:a16="http://schemas.microsoft.com/office/drawing/2014/main" id="{F6506479-E754-F0F8-CDAB-164D3CE6D284}"/>
              </a:ext>
            </a:extLst>
          </p:cNvPr>
          <p:cNvPicPr>
            <a:picLocks noChangeAspect="1"/>
          </p:cNvPicPr>
          <p:nvPr/>
        </p:nvPicPr>
        <p:blipFill>
          <a:blip r:embed="rId5">
            <a:duotone>
              <a:prstClr val="black"/>
              <a:schemeClr val="accent3">
                <a:tint val="45000"/>
                <a:satMod val="400000"/>
              </a:schemeClr>
            </a:duotone>
          </a:blip>
          <a:stretch>
            <a:fillRect/>
          </a:stretch>
        </p:blipFill>
        <p:spPr>
          <a:xfrm>
            <a:off x="4285612" y="2157413"/>
            <a:ext cx="3874414" cy="2064760"/>
          </a:xfrm>
          <a:prstGeom prst="rect">
            <a:avLst/>
          </a:prstGeom>
        </p:spPr>
      </p:pic>
    </p:spTree>
    <p:extLst>
      <p:ext uri="{BB962C8B-B14F-4D97-AF65-F5344CB8AC3E}">
        <p14:creationId xmlns:p14="http://schemas.microsoft.com/office/powerpoint/2010/main" val="1729553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ater droplet on a petal">
            <a:extLst>
              <a:ext uri="{FF2B5EF4-FFF2-40B4-BE49-F238E27FC236}">
                <a16:creationId xmlns:a16="http://schemas.microsoft.com/office/drawing/2014/main" id="{09C8746A-51AF-3F8A-FF22-26A5696D7400}"/>
              </a:ext>
            </a:extLst>
          </p:cNvPr>
          <p:cNvPicPr>
            <a:picLocks noChangeAspect="1"/>
          </p:cNvPicPr>
          <p:nvPr/>
        </p:nvPicPr>
        <p:blipFill rotWithShape="1">
          <a:blip r:embed="rId2"/>
          <a:srcRect l="16459" r="43714" b="-2"/>
          <a:stretch/>
        </p:blipFill>
        <p:spPr>
          <a:xfrm>
            <a:off x="0" y="1219200"/>
            <a:ext cx="3641693" cy="5143493"/>
          </a:xfrm>
          <a:custGeom>
            <a:avLst/>
            <a:gdLst/>
            <a:ahLst/>
            <a:cxnLst/>
            <a:rect l="l" t="t" r="r" b="b"/>
            <a:pathLst>
              <a:path w="4636517" h="6858000">
                <a:moveTo>
                  <a:pt x="0" y="0"/>
                </a:moveTo>
                <a:lnTo>
                  <a:pt x="4636517" y="0"/>
                </a:lnTo>
                <a:lnTo>
                  <a:pt x="4636517" y="6858000"/>
                </a:lnTo>
                <a:lnTo>
                  <a:pt x="0" y="6858000"/>
                </a:lnTo>
                <a:close/>
              </a:path>
            </a:pathLst>
          </a:custGeom>
        </p:spPr>
      </p:pic>
      <p:sp>
        <p:nvSpPr>
          <p:cNvPr id="2" name="Title"/>
          <p:cNvSpPr>
            <a:spLocks noGrp="1"/>
          </p:cNvSpPr>
          <p:nvPr>
            <p:ph type="ctrTitle"/>
          </p:nvPr>
        </p:nvSpPr>
        <p:spPr>
          <a:xfrm>
            <a:off x="4370286" y="1163241"/>
            <a:ext cx="4291113" cy="994172"/>
          </a:xfrm>
        </p:spPr>
        <p:txBody>
          <a:bodyPr>
            <a:normAutofit fontScale="90000"/>
          </a:bodyPr>
          <a:lstStyle/>
          <a:p>
            <a:r>
              <a:rPr lang="en-US" dirty="0"/>
              <a:t>Bitwise Operators</a:t>
            </a:r>
          </a:p>
        </p:txBody>
      </p:sp>
      <p:sp>
        <p:nvSpPr>
          <p:cNvPr id="3" name="Content Placeholder"/>
          <p:cNvSpPr>
            <a:spLocks noGrp="1"/>
          </p:cNvSpPr>
          <p:nvPr>
            <p:ph idx="1"/>
          </p:nvPr>
        </p:nvSpPr>
        <p:spPr>
          <a:xfrm>
            <a:off x="4370285" y="5089197"/>
            <a:ext cx="4291113" cy="911553"/>
          </a:xfrm>
        </p:spPr>
        <p:txBody>
          <a:bodyPr>
            <a:normAutofit fontScale="55000" lnSpcReduction="20000"/>
          </a:bodyPr>
          <a:lstStyle/>
          <a:p>
            <a:pPr marL="342900" lvl="1" indent="0">
              <a:buNone/>
            </a:pPr>
            <a:r>
              <a:rPr lang="en-US" dirty="0"/>
              <a:t>Scenario-Based Examples</a:t>
            </a:r>
          </a:p>
          <a:p>
            <a:pPr marL="685800" lvl="2" indent="0">
              <a:buNone/>
            </a:pPr>
            <a:r>
              <a:rPr lang="en-US" dirty="0">
                <a:hlinkClick r:id="rId3"/>
              </a:rPr>
              <a:t>Let's consider a scenario where you have a set of user roles, and you want to use bitwise operations to manage and check these roles.</a:t>
            </a:r>
            <a:endParaRPr lang="en-US" dirty="0"/>
          </a:p>
        </p:txBody>
      </p:sp>
      <p:pic>
        <p:nvPicPr>
          <p:cNvPr id="5" name="Picture 4">
            <a:extLst>
              <a:ext uri="{FF2B5EF4-FFF2-40B4-BE49-F238E27FC236}">
                <a16:creationId xmlns:a16="http://schemas.microsoft.com/office/drawing/2014/main" id="{AFD72AB0-C6A8-D978-EB80-4DAFBC0B50AF}"/>
              </a:ext>
            </a:extLst>
          </p:cNvPr>
          <p:cNvPicPr>
            <a:picLocks noChangeAspect="1"/>
          </p:cNvPicPr>
          <p:nvPr/>
        </p:nvPicPr>
        <p:blipFill>
          <a:blip r:embed="rId4">
            <a:duotone>
              <a:prstClr val="black"/>
              <a:schemeClr val="accent3">
                <a:tint val="45000"/>
                <a:satMod val="400000"/>
              </a:schemeClr>
            </a:duotone>
          </a:blip>
          <a:stretch>
            <a:fillRect/>
          </a:stretch>
        </p:blipFill>
        <p:spPr>
          <a:xfrm>
            <a:off x="4572000" y="2157413"/>
            <a:ext cx="3260035" cy="2551931"/>
          </a:xfrm>
          <a:prstGeom prst="rect">
            <a:avLst/>
          </a:prstGeom>
        </p:spPr>
      </p:pic>
    </p:spTree>
    <p:extLst>
      <p:ext uri="{BB962C8B-B14F-4D97-AF65-F5344CB8AC3E}">
        <p14:creationId xmlns:p14="http://schemas.microsoft.com/office/powerpoint/2010/main" val="94084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ose-up of a calculator keypad">
            <a:extLst>
              <a:ext uri="{FF2B5EF4-FFF2-40B4-BE49-F238E27FC236}">
                <a16:creationId xmlns:a16="http://schemas.microsoft.com/office/drawing/2014/main" id="{0D2EF4B1-02C1-C0FE-3331-BD0C82F3A0C6}"/>
              </a:ext>
            </a:extLst>
          </p:cNvPr>
          <p:cNvPicPr>
            <a:picLocks noChangeAspect="1"/>
          </p:cNvPicPr>
          <p:nvPr/>
        </p:nvPicPr>
        <p:blipFill rotWithShape="1">
          <a:blip r:embed="rId2"/>
          <a:srcRect l="23303" r="29786" b="4"/>
          <a:stretch/>
        </p:blipFill>
        <p:spPr>
          <a:xfrm>
            <a:off x="0" y="1197877"/>
            <a:ext cx="3641693" cy="5143493"/>
          </a:xfrm>
          <a:custGeom>
            <a:avLst/>
            <a:gdLst/>
            <a:ahLst/>
            <a:cxnLst/>
            <a:rect l="l" t="t" r="r" b="b"/>
            <a:pathLst>
              <a:path w="4636517" h="6858000">
                <a:moveTo>
                  <a:pt x="0" y="0"/>
                </a:moveTo>
                <a:lnTo>
                  <a:pt x="4636517" y="0"/>
                </a:lnTo>
                <a:lnTo>
                  <a:pt x="4636517" y="6858000"/>
                </a:lnTo>
                <a:lnTo>
                  <a:pt x="0" y="6858000"/>
                </a:lnTo>
                <a:close/>
              </a:path>
            </a:pathLst>
          </a:custGeom>
        </p:spPr>
      </p:pic>
      <p:sp>
        <p:nvSpPr>
          <p:cNvPr id="2" name="Title"/>
          <p:cNvSpPr>
            <a:spLocks noGrp="1"/>
          </p:cNvSpPr>
          <p:nvPr>
            <p:ph type="ctrTitle"/>
          </p:nvPr>
        </p:nvSpPr>
        <p:spPr>
          <a:xfrm>
            <a:off x="4370286" y="1163241"/>
            <a:ext cx="4291113" cy="994172"/>
          </a:xfrm>
        </p:spPr>
        <p:txBody>
          <a:bodyPr>
            <a:normAutofit fontScale="90000"/>
          </a:bodyPr>
          <a:lstStyle/>
          <a:p>
            <a:r>
              <a:rPr lang="en-US" dirty="0"/>
              <a:t>Unary Operators</a:t>
            </a:r>
          </a:p>
        </p:txBody>
      </p:sp>
      <p:sp>
        <p:nvSpPr>
          <p:cNvPr id="3" name="Content Placeholder"/>
          <p:cNvSpPr>
            <a:spLocks noGrp="1"/>
          </p:cNvSpPr>
          <p:nvPr>
            <p:ph idx="1"/>
          </p:nvPr>
        </p:nvSpPr>
        <p:spPr>
          <a:xfrm>
            <a:off x="4484237" y="5197462"/>
            <a:ext cx="4166771" cy="803288"/>
          </a:xfrm>
        </p:spPr>
        <p:txBody>
          <a:bodyPr>
            <a:normAutofit fontScale="62500" lnSpcReduction="20000"/>
          </a:bodyPr>
          <a:lstStyle/>
          <a:p>
            <a:pPr marL="342900" lvl="1" indent="0">
              <a:buNone/>
            </a:pPr>
            <a:r>
              <a:rPr lang="en-US" dirty="0"/>
              <a:t>Scenario-Based Examples:</a:t>
            </a:r>
          </a:p>
          <a:p>
            <a:pPr marL="342900" lvl="1" indent="0">
              <a:buNone/>
            </a:pPr>
            <a:r>
              <a:rPr lang="en-US" dirty="0">
                <a:hlinkClick r:id="rId3"/>
              </a:rPr>
              <a:t>A model for the progress of a task</a:t>
            </a:r>
            <a:endParaRPr lang="en-US" dirty="0"/>
          </a:p>
        </p:txBody>
      </p:sp>
      <p:pic>
        <p:nvPicPr>
          <p:cNvPr id="5" name="Picture 4">
            <a:extLst>
              <a:ext uri="{FF2B5EF4-FFF2-40B4-BE49-F238E27FC236}">
                <a16:creationId xmlns:a16="http://schemas.microsoft.com/office/drawing/2014/main" id="{898D6B66-9EC7-5769-C164-5CC9FC583112}"/>
              </a:ext>
            </a:extLst>
          </p:cNvPr>
          <p:cNvPicPr>
            <a:picLocks noChangeAspect="1"/>
          </p:cNvPicPr>
          <p:nvPr/>
        </p:nvPicPr>
        <p:blipFill>
          <a:blip r:embed="rId4">
            <a:duotone>
              <a:schemeClr val="accent3">
                <a:shade val="45000"/>
                <a:satMod val="135000"/>
              </a:schemeClr>
              <a:prstClr val="white"/>
            </a:duotone>
          </a:blip>
          <a:stretch>
            <a:fillRect/>
          </a:stretch>
        </p:blipFill>
        <p:spPr>
          <a:xfrm>
            <a:off x="4199836" y="2014921"/>
            <a:ext cx="4551761" cy="2611844"/>
          </a:xfrm>
          <a:prstGeom prst="rect">
            <a:avLst/>
          </a:prstGeom>
        </p:spPr>
      </p:pic>
    </p:spTree>
    <p:extLst>
      <p:ext uri="{BB962C8B-B14F-4D97-AF65-F5344CB8AC3E}">
        <p14:creationId xmlns:p14="http://schemas.microsoft.com/office/powerpoint/2010/main" val="6649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mputer script on a screen">
            <a:extLst>
              <a:ext uri="{FF2B5EF4-FFF2-40B4-BE49-F238E27FC236}">
                <a16:creationId xmlns:a16="http://schemas.microsoft.com/office/drawing/2014/main" id="{7D770931-3919-C001-85B0-8B2836E48D0C}"/>
              </a:ext>
            </a:extLst>
          </p:cNvPr>
          <p:cNvPicPr>
            <a:picLocks noChangeAspect="1"/>
          </p:cNvPicPr>
          <p:nvPr/>
        </p:nvPicPr>
        <p:blipFill rotWithShape="1">
          <a:blip r:embed="rId2"/>
          <a:srcRect l="7914" r="44895" b="-3"/>
          <a:stretch/>
        </p:blipFill>
        <p:spPr>
          <a:xfrm>
            <a:off x="0" y="1295400"/>
            <a:ext cx="3641693" cy="5143493"/>
          </a:xfrm>
          <a:custGeom>
            <a:avLst/>
            <a:gdLst/>
            <a:ahLst/>
            <a:cxnLst/>
            <a:rect l="l" t="t" r="r" b="b"/>
            <a:pathLst>
              <a:path w="4636517" h="6858000">
                <a:moveTo>
                  <a:pt x="0" y="0"/>
                </a:moveTo>
                <a:lnTo>
                  <a:pt x="4636517" y="0"/>
                </a:lnTo>
                <a:lnTo>
                  <a:pt x="4636517" y="6858000"/>
                </a:lnTo>
                <a:lnTo>
                  <a:pt x="0" y="6858000"/>
                </a:lnTo>
                <a:close/>
              </a:path>
            </a:pathLst>
          </a:custGeom>
        </p:spPr>
      </p:pic>
      <p:sp>
        <p:nvSpPr>
          <p:cNvPr id="2" name="Title"/>
          <p:cNvSpPr>
            <a:spLocks noGrp="1"/>
          </p:cNvSpPr>
          <p:nvPr>
            <p:ph type="ctrTitle"/>
          </p:nvPr>
        </p:nvSpPr>
        <p:spPr>
          <a:xfrm>
            <a:off x="4370286" y="1163241"/>
            <a:ext cx="4291113" cy="994172"/>
          </a:xfrm>
        </p:spPr>
        <p:txBody>
          <a:bodyPr>
            <a:normAutofit fontScale="90000"/>
          </a:bodyPr>
          <a:lstStyle/>
          <a:p>
            <a:r>
              <a:rPr lang="en-US" dirty="0"/>
              <a:t>Ternary Operators</a:t>
            </a:r>
          </a:p>
        </p:txBody>
      </p:sp>
      <p:sp>
        <p:nvSpPr>
          <p:cNvPr id="3" name="Content Placeholder"/>
          <p:cNvSpPr>
            <a:spLocks noGrp="1"/>
          </p:cNvSpPr>
          <p:nvPr>
            <p:ph idx="1"/>
          </p:nvPr>
        </p:nvSpPr>
        <p:spPr>
          <a:xfrm>
            <a:off x="4457700" y="4458890"/>
            <a:ext cx="4203699" cy="1235869"/>
          </a:xfrm>
        </p:spPr>
        <p:txBody>
          <a:bodyPr>
            <a:normAutofit fontScale="92500" lnSpcReduction="20000"/>
          </a:bodyPr>
          <a:lstStyle/>
          <a:p>
            <a:pPr marL="342900" lvl="1" indent="0">
              <a:buNone/>
            </a:pPr>
            <a:r>
              <a:rPr lang="en-US" dirty="0"/>
              <a:t>Scenario-Based Example:</a:t>
            </a:r>
          </a:p>
          <a:p>
            <a:pPr marL="342900" lvl="1" indent="0">
              <a:buNone/>
            </a:pPr>
            <a:r>
              <a:rPr lang="en-US" b="1" dirty="0">
                <a:hlinkClick r:id="rId3"/>
              </a:rPr>
              <a:t>Grading System</a:t>
            </a:r>
            <a:endParaRPr lang="en-US" dirty="0"/>
          </a:p>
        </p:txBody>
      </p:sp>
      <p:pic>
        <p:nvPicPr>
          <p:cNvPr id="5" name="Picture 4">
            <a:extLst>
              <a:ext uri="{FF2B5EF4-FFF2-40B4-BE49-F238E27FC236}">
                <a16:creationId xmlns:a16="http://schemas.microsoft.com/office/drawing/2014/main" id="{05F5DA5D-A0A5-C31F-D9E4-EA4D5AC4CDB5}"/>
              </a:ext>
            </a:extLst>
          </p:cNvPr>
          <p:cNvPicPr>
            <a:picLocks noChangeAspect="1"/>
          </p:cNvPicPr>
          <p:nvPr/>
        </p:nvPicPr>
        <p:blipFill>
          <a:blip r:embed="rId4">
            <a:duotone>
              <a:schemeClr val="accent2">
                <a:shade val="45000"/>
                <a:satMod val="135000"/>
              </a:schemeClr>
              <a:prstClr val="white"/>
            </a:duotone>
          </a:blip>
          <a:stretch>
            <a:fillRect/>
          </a:stretch>
        </p:blipFill>
        <p:spPr>
          <a:xfrm>
            <a:off x="4457700" y="2352395"/>
            <a:ext cx="3864769" cy="1235869"/>
          </a:xfrm>
          <a:prstGeom prst="rect">
            <a:avLst/>
          </a:prstGeom>
        </p:spPr>
      </p:pic>
    </p:spTree>
    <p:extLst>
      <p:ext uri="{BB962C8B-B14F-4D97-AF65-F5344CB8AC3E}">
        <p14:creationId xmlns:p14="http://schemas.microsoft.com/office/powerpoint/2010/main" val="49674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70CA-7DEB-FBC3-D49B-C349EB7D1939}"/>
              </a:ext>
            </a:extLst>
          </p:cNvPr>
          <p:cNvSpPr>
            <a:spLocks noGrp="1"/>
          </p:cNvSpPr>
          <p:nvPr>
            <p:ph type="title"/>
          </p:nvPr>
        </p:nvSpPr>
        <p:spPr>
          <a:xfrm>
            <a:off x="-533400" y="1022181"/>
            <a:ext cx="7886700" cy="1325563"/>
          </a:xfrm>
        </p:spPr>
        <p:txBody>
          <a:bodyPr/>
          <a:lstStyle/>
          <a:p>
            <a:r>
              <a:rPr lang="en-US" dirty="0"/>
              <a:t>Operator precedence</a:t>
            </a:r>
          </a:p>
        </p:txBody>
      </p:sp>
      <p:graphicFrame>
        <p:nvGraphicFramePr>
          <p:cNvPr id="4" name="Content Placeholder 3">
            <a:extLst>
              <a:ext uri="{FF2B5EF4-FFF2-40B4-BE49-F238E27FC236}">
                <a16:creationId xmlns:a16="http://schemas.microsoft.com/office/drawing/2014/main" id="{6EB9065F-1A40-56D1-E15B-7EDB5EFA022B}"/>
              </a:ext>
            </a:extLst>
          </p:cNvPr>
          <p:cNvGraphicFramePr>
            <a:graphicFrameLocks noGrp="1"/>
          </p:cNvGraphicFramePr>
          <p:nvPr>
            <p:ph idx="1"/>
            <p:extLst>
              <p:ext uri="{D42A27DB-BD31-4B8C-83A1-F6EECF244321}">
                <p14:modId xmlns:p14="http://schemas.microsoft.com/office/powerpoint/2010/main" val="3094794293"/>
              </p:ext>
            </p:extLst>
          </p:nvPr>
        </p:nvGraphicFramePr>
        <p:xfrm>
          <a:off x="649857" y="3106995"/>
          <a:ext cx="3863355" cy="3101042"/>
        </p:xfrm>
        <a:graphic>
          <a:graphicData uri="http://schemas.openxmlformats.org/drawingml/2006/table">
            <a:tbl>
              <a:tblPr>
                <a:tableStyleId>{ED083AE6-46FA-4A59-8FB0-9F97EB10719F}</a:tableStyleId>
              </a:tblPr>
              <a:tblGrid>
                <a:gridCol w="1287785">
                  <a:extLst>
                    <a:ext uri="{9D8B030D-6E8A-4147-A177-3AD203B41FA5}">
                      <a16:colId xmlns:a16="http://schemas.microsoft.com/office/drawing/2014/main" val="208839432"/>
                    </a:ext>
                  </a:extLst>
                </a:gridCol>
                <a:gridCol w="1287785">
                  <a:extLst>
                    <a:ext uri="{9D8B030D-6E8A-4147-A177-3AD203B41FA5}">
                      <a16:colId xmlns:a16="http://schemas.microsoft.com/office/drawing/2014/main" val="1629108148"/>
                    </a:ext>
                  </a:extLst>
                </a:gridCol>
                <a:gridCol w="1287785">
                  <a:extLst>
                    <a:ext uri="{9D8B030D-6E8A-4147-A177-3AD203B41FA5}">
                      <a16:colId xmlns:a16="http://schemas.microsoft.com/office/drawing/2014/main" val="3194408446"/>
                    </a:ext>
                  </a:extLst>
                </a:gridCol>
              </a:tblGrid>
              <a:tr h="263129">
                <a:tc>
                  <a:txBody>
                    <a:bodyPr/>
                    <a:lstStyle/>
                    <a:p>
                      <a:r>
                        <a:rPr lang="en-US" sz="1300" dirty="0"/>
                        <a:t>Precedence</a:t>
                      </a:r>
                    </a:p>
                  </a:txBody>
                  <a:tcPr marL="65782" marR="65782" marT="32891" marB="32891" anchor="ctr"/>
                </a:tc>
                <a:tc>
                  <a:txBody>
                    <a:bodyPr/>
                    <a:lstStyle/>
                    <a:p>
                      <a:r>
                        <a:rPr lang="en-US" sz="1300"/>
                        <a:t>Operators</a:t>
                      </a:r>
                    </a:p>
                  </a:txBody>
                  <a:tcPr marL="65782" marR="65782" marT="32891" marB="32891" anchor="ctr"/>
                </a:tc>
                <a:tc>
                  <a:txBody>
                    <a:bodyPr/>
                    <a:lstStyle/>
                    <a:p>
                      <a:r>
                        <a:rPr lang="en-US" sz="1300"/>
                        <a:t>Associativity</a:t>
                      </a:r>
                    </a:p>
                  </a:txBody>
                  <a:tcPr marL="65782" marR="65782" marT="32891" marB="32891" anchor="ctr"/>
                </a:tc>
                <a:extLst>
                  <a:ext uri="{0D108BD9-81ED-4DB2-BD59-A6C34878D82A}">
                    <a16:rowId xmlns:a16="http://schemas.microsoft.com/office/drawing/2014/main" val="2223713199"/>
                  </a:ext>
                </a:extLst>
              </a:tr>
              <a:tr h="263129">
                <a:tc>
                  <a:txBody>
                    <a:bodyPr/>
                    <a:lstStyle/>
                    <a:p>
                      <a:r>
                        <a:rPr lang="en-US" sz="1300"/>
                        <a:t>1</a:t>
                      </a:r>
                    </a:p>
                  </a:txBody>
                  <a:tcPr marL="65782" marR="65782" marT="32891" marB="32891" anchor="ctr"/>
                </a:tc>
                <a:tc>
                  <a:txBody>
                    <a:bodyPr/>
                    <a:lstStyle/>
                    <a:p>
                      <a:r>
                        <a:rPr lang="en-US" sz="1300"/>
                        <a:t>()</a:t>
                      </a:r>
                    </a:p>
                  </a:txBody>
                  <a:tcPr marL="65782" marR="65782" marT="32891" marB="32891" anchor="ctr"/>
                </a:tc>
                <a:tc>
                  <a:txBody>
                    <a:bodyPr/>
                    <a:lstStyle/>
                    <a:p>
                      <a:r>
                        <a:rPr lang="en-US" sz="1300"/>
                        <a:t>Left-to-right</a:t>
                      </a:r>
                    </a:p>
                  </a:txBody>
                  <a:tcPr marL="65782" marR="65782" marT="32891" marB="32891" anchor="ctr"/>
                </a:tc>
                <a:extLst>
                  <a:ext uri="{0D108BD9-81ED-4DB2-BD59-A6C34878D82A}">
                    <a16:rowId xmlns:a16="http://schemas.microsoft.com/office/drawing/2014/main" val="3055627671"/>
                  </a:ext>
                </a:extLst>
              </a:tr>
              <a:tr h="263129">
                <a:tc>
                  <a:txBody>
                    <a:bodyPr/>
                    <a:lstStyle/>
                    <a:p>
                      <a:r>
                        <a:rPr lang="en-US" sz="1300"/>
                        <a:t>2</a:t>
                      </a:r>
                    </a:p>
                  </a:txBody>
                  <a:tcPr marL="65782" marR="65782" marT="32891" marB="32891" anchor="ctr"/>
                </a:tc>
                <a:tc>
                  <a:txBody>
                    <a:bodyPr/>
                    <a:lstStyle/>
                    <a:p>
                      <a:r>
                        <a:rPr lang="en-US" sz="1300"/>
                        <a:t>++, -- (postfix)</a:t>
                      </a:r>
                    </a:p>
                  </a:txBody>
                  <a:tcPr marL="65782" marR="65782" marT="32891" marB="32891" anchor="ctr"/>
                </a:tc>
                <a:tc>
                  <a:txBody>
                    <a:bodyPr/>
                    <a:lstStyle/>
                    <a:p>
                      <a:r>
                        <a:rPr lang="en-US" sz="1300"/>
                        <a:t>Left-to-right</a:t>
                      </a:r>
                    </a:p>
                  </a:txBody>
                  <a:tcPr marL="65782" marR="65782" marT="32891" marB="32891" anchor="ctr"/>
                </a:tc>
                <a:extLst>
                  <a:ext uri="{0D108BD9-81ED-4DB2-BD59-A6C34878D82A}">
                    <a16:rowId xmlns:a16="http://schemas.microsoft.com/office/drawing/2014/main" val="1125969119"/>
                  </a:ext>
                </a:extLst>
              </a:tr>
              <a:tr h="263129">
                <a:tc>
                  <a:txBody>
                    <a:bodyPr/>
                    <a:lstStyle/>
                    <a:p>
                      <a:endParaRPr lang="en-US" sz="1300"/>
                    </a:p>
                  </a:txBody>
                  <a:tcPr marL="65782" marR="65782" marT="32891" marB="32891" anchor="ctr"/>
                </a:tc>
                <a:tc>
                  <a:txBody>
                    <a:bodyPr/>
                    <a:lstStyle/>
                    <a:p>
                      <a:r>
                        <a:rPr lang="en-US" sz="1300" dirty="0"/>
                        <a:t>+, - (unary)</a:t>
                      </a:r>
                    </a:p>
                  </a:txBody>
                  <a:tcPr marL="65782" marR="65782" marT="32891" marB="32891" anchor="ctr"/>
                </a:tc>
                <a:tc>
                  <a:txBody>
                    <a:bodyPr/>
                    <a:lstStyle/>
                    <a:p>
                      <a:r>
                        <a:rPr lang="en-US" sz="1300"/>
                        <a:t>Right-to-left</a:t>
                      </a:r>
                    </a:p>
                  </a:txBody>
                  <a:tcPr marL="65782" marR="65782" marT="32891" marB="32891" anchor="ctr"/>
                </a:tc>
                <a:extLst>
                  <a:ext uri="{0D108BD9-81ED-4DB2-BD59-A6C34878D82A}">
                    <a16:rowId xmlns:a16="http://schemas.microsoft.com/office/drawing/2014/main" val="4015842351"/>
                  </a:ext>
                </a:extLst>
              </a:tr>
              <a:tr h="263129">
                <a:tc>
                  <a:txBody>
                    <a:bodyPr/>
                    <a:lstStyle/>
                    <a:p>
                      <a:endParaRPr lang="en-US" sz="1300" dirty="0"/>
                    </a:p>
                  </a:txBody>
                  <a:tcPr marL="65782" marR="65782" marT="32891" marB="32891" anchor="ctr"/>
                </a:tc>
                <a:tc>
                  <a:txBody>
                    <a:bodyPr/>
                    <a:lstStyle/>
                    <a:p>
                      <a:r>
                        <a:rPr lang="en-US" sz="1300"/>
                        <a:t>~, !</a:t>
                      </a:r>
                    </a:p>
                  </a:txBody>
                  <a:tcPr marL="65782" marR="65782" marT="32891" marB="32891" anchor="ctr"/>
                </a:tc>
                <a:tc>
                  <a:txBody>
                    <a:bodyPr/>
                    <a:lstStyle/>
                    <a:p>
                      <a:r>
                        <a:rPr lang="en-US" sz="1300"/>
                        <a:t>Right-to-left</a:t>
                      </a:r>
                    </a:p>
                  </a:txBody>
                  <a:tcPr marL="65782" marR="65782" marT="32891" marB="32891" anchor="ctr"/>
                </a:tc>
                <a:extLst>
                  <a:ext uri="{0D108BD9-81ED-4DB2-BD59-A6C34878D82A}">
                    <a16:rowId xmlns:a16="http://schemas.microsoft.com/office/drawing/2014/main" val="1608601268"/>
                  </a:ext>
                </a:extLst>
              </a:tr>
              <a:tr h="263129">
                <a:tc>
                  <a:txBody>
                    <a:bodyPr/>
                    <a:lstStyle/>
                    <a:p>
                      <a:r>
                        <a:rPr lang="en-US" sz="1300"/>
                        <a:t>3</a:t>
                      </a:r>
                    </a:p>
                  </a:txBody>
                  <a:tcPr marL="65782" marR="65782" marT="32891" marB="32891" anchor="ctr"/>
                </a:tc>
                <a:tc>
                  <a:txBody>
                    <a:bodyPr/>
                    <a:lstStyle/>
                    <a:p>
                      <a:r>
                        <a:rPr lang="en-US" sz="1300"/>
                        <a:t>++, -- (prefix)</a:t>
                      </a:r>
                    </a:p>
                  </a:txBody>
                  <a:tcPr marL="65782" marR="65782" marT="32891" marB="32891" anchor="ctr"/>
                </a:tc>
                <a:tc>
                  <a:txBody>
                    <a:bodyPr/>
                    <a:lstStyle/>
                    <a:p>
                      <a:r>
                        <a:rPr lang="en-US" sz="1300"/>
                        <a:t>Right-to-left</a:t>
                      </a:r>
                    </a:p>
                  </a:txBody>
                  <a:tcPr marL="65782" marR="65782" marT="32891" marB="32891" anchor="ctr"/>
                </a:tc>
                <a:extLst>
                  <a:ext uri="{0D108BD9-81ED-4DB2-BD59-A6C34878D82A}">
                    <a16:rowId xmlns:a16="http://schemas.microsoft.com/office/drawing/2014/main" val="1742988964"/>
                  </a:ext>
                </a:extLst>
              </a:tr>
              <a:tr h="263129">
                <a:tc>
                  <a:txBody>
                    <a:bodyPr/>
                    <a:lstStyle/>
                    <a:p>
                      <a:endParaRPr lang="en-US" sz="1300"/>
                    </a:p>
                  </a:txBody>
                  <a:tcPr marL="65782" marR="65782" marT="32891" marB="32891" anchor="ctr"/>
                </a:tc>
                <a:tc>
                  <a:txBody>
                    <a:bodyPr/>
                    <a:lstStyle/>
                    <a:p>
                      <a:r>
                        <a:rPr lang="en-US" sz="1300"/>
                        <a:t>+, - (binary)</a:t>
                      </a:r>
                    </a:p>
                  </a:txBody>
                  <a:tcPr marL="65782" marR="65782" marT="32891" marB="32891" anchor="ctr"/>
                </a:tc>
                <a:tc>
                  <a:txBody>
                    <a:bodyPr/>
                    <a:lstStyle/>
                    <a:p>
                      <a:r>
                        <a:rPr lang="en-US" sz="1300"/>
                        <a:t>Left-to-right</a:t>
                      </a:r>
                    </a:p>
                  </a:txBody>
                  <a:tcPr marL="65782" marR="65782" marT="32891" marB="32891" anchor="ctr"/>
                </a:tc>
                <a:extLst>
                  <a:ext uri="{0D108BD9-81ED-4DB2-BD59-A6C34878D82A}">
                    <a16:rowId xmlns:a16="http://schemas.microsoft.com/office/drawing/2014/main" val="3444615115"/>
                  </a:ext>
                </a:extLst>
              </a:tr>
              <a:tr h="263129">
                <a:tc>
                  <a:txBody>
                    <a:bodyPr/>
                    <a:lstStyle/>
                    <a:p>
                      <a:r>
                        <a:rPr lang="en-US" sz="1300"/>
                        <a:t>4</a:t>
                      </a:r>
                    </a:p>
                  </a:txBody>
                  <a:tcPr marL="65782" marR="65782" marT="32891" marB="32891" anchor="ctr"/>
                </a:tc>
                <a:tc>
                  <a:txBody>
                    <a:bodyPr/>
                    <a:lstStyle/>
                    <a:p>
                      <a:r>
                        <a:rPr lang="en-US" sz="1300"/>
                        <a:t>*, /, %</a:t>
                      </a:r>
                    </a:p>
                  </a:txBody>
                  <a:tcPr marL="65782" marR="65782" marT="32891" marB="32891" anchor="ctr"/>
                </a:tc>
                <a:tc>
                  <a:txBody>
                    <a:bodyPr/>
                    <a:lstStyle/>
                    <a:p>
                      <a:r>
                        <a:rPr lang="en-US" sz="1300"/>
                        <a:t>Left-to-right</a:t>
                      </a:r>
                    </a:p>
                  </a:txBody>
                  <a:tcPr marL="65782" marR="65782" marT="32891" marB="32891" anchor="ctr"/>
                </a:tc>
                <a:extLst>
                  <a:ext uri="{0D108BD9-81ED-4DB2-BD59-A6C34878D82A}">
                    <a16:rowId xmlns:a16="http://schemas.microsoft.com/office/drawing/2014/main" val="3867835508"/>
                  </a:ext>
                </a:extLst>
              </a:tr>
              <a:tr h="263129">
                <a:tc>
                  <a:txBody>
                    <a:bodyPr/>
                    <a:lstStyle/>
                    <a:p>
                      <a:r>
                        <a:rPr lang="en-US" sz="1300"/>
                        <a:t>5</a:t>
                      </a:r>
                    </a:p>
                  </a:txBody>
                  <a:tcPr marL="65782" marR="65782" marT="32891" marB="32891" anchor="ctr"/>
                </a:tc>
                <a:tc>
                  <a:txBody>
                    <a:bodyPr/>
                    <a:lstStyle/>
                    <a:p>
                      <a:r>
                        <a:rPr lang="en-US" sz="1300"/>
                        <a:t>+, - (binary)</a:t>
                      </a:r>
                    </a:p>
                  </a:txBody>
                  <a:tcPr marL="65782" marR="65782" marT="32891" marB="32891" anchor="ctr"/>
                </a:tc>
                <a:tc>
                  <a:txBody>
                    <a:bodyPr/>
                    <a:lstStyle/>
                    <a:p>
                      <a:r>
                        <a:rPr lang="en-US" sz="1300"/>
                        <a:t>Left-to-right</a:t>
                      </a:r>
                    </a:p>
                  </a:txBody>
                  <a:tcPr marL="65782" marR="65782" marT="32891" marB="32891" anchor="ctr"/>
                </a:tc>
                <a:extLst>
                  <a:ext uri="{0D108BD9-81ED-4DB2-BD59-A6C34878D82A}">
                    <a16:rowId xmlns:a16="http://schemas.microsoft.com/office/drawing/2014/main" val="3938208416"/>
                  </a:ext>
                </a:extLst>
              </a:tr>
              <a:tr h="263129">
                <a:tc>
                  <a:txBody>
                    <a:bodyPr/>
                    <a:lstStyle/>
                    <a:p>
                      <a:r>
                        <a:rPr lang="en-US" sz="1300"/>
                        <a:t>6</a:t>
                      </a:r>
                    </a:p>
                  </a:txBody>
                  <a:tcPr marL="65782" marR="65782" marT="32891" marB="32891" anchor="ctr"/>
                </a:tc>
                <a:tc>
                  <a:txBody>
                    <a:bodyPr/>
                    <a:lstStyle/>
                    <a:p>
                      <a:r>
                        <a:rPr lang="en-US" sz="1300"/>
                        <a:t>&lt;&lt;, &gt;&gt;, &gt;&gt;&gt;</a:t>
                      </a:r>
                    </a:p>
                  </a:txBody>
                  <a:tcPr marL="65782" marR="65782" marT="32891" marB="32891" anchor="ctr"/>
                </a:tc>
                <a:tc>
                  <a:txBody>
                    <a:bodyPr/>
                    <a:lstStyle/>
                    <a:p>
                      <a:r>
                        <a:rPr lang="en-US" sz="1300"/>
                        <a:t>Left-to-right</a:t>
                      </a:r>
                    </a:p>
                  </a:txBody>
                  <a:tcPr marL="65782" marR="65782" marT="32891" marB="32891" anchor="ctr"/>
                </a:tc>
                <a:extLst>
                  <a:ext uri="{0D108BD9-81ED-4DB2-BD59-A6C34878D82A}">
                    <a16:rowId xmlns:a16="http://schemas.microsoft.com/office/drawing/2014/main" val="537878786"/>
                  </a:ext>
                </a:extLst>
              </a:tr>
              <a:tr h="454403">
                <a:tc>
                  <a:txBody>
                    <a:bodyPr/>
                    <a:lstStyle/>
                    <a:p>
                      <a:r>
                        <a:rPr lang="en-US" sz="1300"/>
                        <a:t>7</a:t>
                      </a:r>
                    </a:p>
                  </a:txBody>
                  <a:tcPr marL="65782" marR="65782" marT="32891" marB="32891" anchor="ctr"/>
                </a:tc>
                <a:tc>
                  <a:txBody>
                    <a:bodyPr/>
                    <a:lstStyle/>
                    <a:p>
                      <a:r>
                        <a:rPr lang="en-US" sz="1300"/>
                        <a:t>&lt;, &lt;=, &gt;, &gt;=, instanceof</a:t>
                      </a:r>
                    </a:p>
                  </a:txBody>
                  <a:tcPr marL="65782" marR="65782" marT="32891" marB="32891" anchor="ctr"/>
                </a:tc>
                <a:tc>
                  <a:txBody>
                    <a:bodyPr/>
                    <a:lstStyle/>
                    <a:p>
                      <a:r>
                        <a:rPr lang="en-US" sz="1300" dirty="0"/>
                        <a:t>Left-to-right</a:t>
                      </a:r>
                    </a:p>
                  </a:txBody>
                  <a:tcPr marL="65782" marR="65782" marT="32891" marB="32891" anchor="ctr"/>
                </a:tc>
                <a:extLst>
                  <a:ext uri="{0D108BD9-81ED-4DB2-BD59-A6C34878D82A}">
                    <a16:rowId xmlns:a16="http://schemas.microsoft.com/office/drawing/2014/main" val="388228385"/>
                  </a:ext>
                </a:extLst>
              </a:tr>
            </a:tbl>
          </a:graphicData>
        </a:graphic>
      </p:graphicFrame>
      <p:graphicFrame>
        <p:nvGraphicFramePr>
          <p:cNvPr id="5" name="Table 4">
            <a:extLst>
              <a:ext uri="{FF2B5EF4-FFF2-40B4-BE49-F238E27FC236}">
                <a16:creationId xmlns:a16="http://schemas.microsoft.com/office/drawing/2014/main" id="{6FFE5FCC-2135-A850-8A9B-52588596DE8B}"/>
              </a:ext>
            </a:extLst>
          </p:cNvPr>
          <p:cNvGraphicFramePr>
            <a:graphicFrameLocks noGrp="1"/>
          </p:cNvGraphicFramePr>
          <p:nvPr>
            <p:extLst>
              <p:ext uri="{D42A27DB-BD31-4B8C-83A1-F6EECF244321}">
                <p14:modId xmlns:p14="http://schemas.microsoft.com/office/powerpoint/2010/main" val="3949024883"/>
              </p:ext>
            </p:extLst>
          </p:nvPr>
        </p:nvGraphicFramePr>
        <p:xfrm>
          <a:off x="4800600" y="3106995"/>
          <a:ext cx="4178106" cy="2894413"/>
        </p:xfrm>
        <a:graphic>
          <a:graphicData uri="http://schemas.openxmlformats.org/drawingml/2006/table">
            <a:tbl>
              <a:tblPr>
                <a:tableStyleId>{ED083AE6-46FA-4A59-8FB0-9F97EB10719F}</a:tableStyleId>
              </a:tblPr>
              <a:tblGrid>
                <a:gridCol w="1477108">
                  <a:extLst>
                    <a:ext uri="{9D8B030D-6E8A-4147-A177-3AD203B41FA5}">
                      <a16:colId xmlns:a16="http://schemas.microsoft.com/office/drawing/2014/main" val="2989039846"/>
                    </a:ext>
                  </a:extLst>
                </a:gridCol>
                <a:gridCol w="1350499">
                  <a:extLst>
                    <a:ext uri="{9D8B030D-6E8A-4147-A177-3AD203B41FA5}">
                      <a16:colId xmlns:a16="http://schemas.microsoft.com/office/drawing/2014/main" val="1748637533"/>
                    </a:ext>
                  </a:extLst>
                </a:gridCol>
                <a:gridCol w="1350499">
                  <a:extLst>
                    <a:ext uri="{9D8B030D-6E8A-4147-A177-3AD203B41FA5}">
                      <a16:colId xmlns:a16="http://schemas.microsoft.com/office/drawing/2014/main" val="2990830697"/>
                    </a:ext>
                  </a:extLst>
                </a:gridCol>
              </a:tblGrid>
              <a:tr h="330790">
                <a:tc>
                  <a:txBody>
                    <a:bodyPr/>
                    <a:lstStyle/>
                    <a:p>
                      <a:r>
                        <a:rPr lang="en-US" sz="1400" dirty="0"/>
                        <a:t>8</a:t>
                      </a:r>
                    </a:p>
                  </a:txBody>
                  <a:tcPr marL="68580" marR="68580" marT="34290" marB="34290" anchor="ctr"/>
                </a:tc>
                <a:tc>
                  <a:txBody>
                    <a:bodyPr/>
                    <a:lstStyle/>
                    <a:p>
                      <a:r>
                        <a:rPr lang="en-US" sz="1400" dirty="0"/>
                        <a:t>==, !=</a:t>
                      </a:r>
                    </a:p>
                  </a:txBody>
                  <a:tcPr marL="68580" marR="68580" marT="34290" marB="34290" anchor="ctr"/>
                </a:tc>
                <a:tc>
                  <a:txBody>
                    <a:bodyPr/>
                    <a:lstStyle/>
                    <a:p>
                      <a:r>
                        <a:rPr lang="en-US" sz="1400"/>
                        <a:t>Left-to-right</a:t>
                      </a:r>
                    </a:p>
                  </a:txBody>
                  <a:tcPr marL="68580" marR="68580" marT="34290" marB="34290" anchor="ctr"/>
                </a:tc>
                <a:extLst>
                  <a:ext uri="{0D108BD9-81ED-4DB2-BD59-A6C34878D82A}">
                    <a16:rowId xmlns:a16="http://schemas.microsoft.com/office/drawing/2014/main" val="1919945310"/>
                  </a:ext>
                </a:extLst>
              </a:tr>
              <a:tr h="330790">
                <a:tc>
                  <a:txBody>
                    <a:bodyPr/>
                    <a:lstStyle/>
                    <a:p>
                      <a:r>
                        <a:rPr lang="en-US" sz="1400" dirty="0"/>
                        <a:t>9</a:t>
                      </a:r>
                    </a:p>
                  </a:txBody>
                  <a:tcPr marL="68580" marR="68580" marT="34290" marB="34290" anchor="ctr"/>
                </a:tc>
                <a:tc>
                  <a:txBody>
                    <a:bodyPr/>
                    <a:lstStyle/>
                    <a:p>
                      <a:r>
                        <a:rPr lang="en-US" sz="1400"/>
                        <a:t>&amp;</a:t>
                      </a:r>
                    </a:p>
                  </a:txBody>
                  <a:tcPr marL="68580" marR="68580" marT="34290" marB="34290" anchor="ctr"/>
                </a:tc>
                <a:tc>
                  <a:txBody>
                    <a:bodyPr/>
                    <a:lstStyle/>
                    <a:p>
                      <a:r>
                        <a:rPr lang="en-US" sz="1400"/>
                        <a:t>Left-to-right</a:t>
                      </a:r>
                    </a:p>
                  </a:txBody>
                  <a:tcPr marL="68580" marR="68580" marT="34290" marB="34290" anchor="ctr"/>
                </a:tc>
                <a:extLst>
                  <a:ext uri="{0D108BD9-81ED-4DB2-BD59-A6C34878D82A}">
                    <a16:rowId xmlns:a16="http://schemas.microsoft.com/office/drawing/2014/main" val="251997321"/>
                  </a:ext>
                </a:extLst>
              </a:tr>
              <a:tr h="330790">
                <a:tc>
                  <a:txBody>
                    <a:bodyPr/>
                    <a:lstStyle/>
                    <a:p>
                      <a:r>
                        <a:rPr lang="en-US" sz="1400" dirty="0"/>
                        <a:t>10</a:t>
                      </a:r>
                    </a:p>
                  </a:txBody>
                  <a:tcPr marL="68580" marR="68580" marT="34290" marB="34290" anchor="ctr"/>
                </a:tc>
                <a:tc>
                  <a:txBody>
                    <a:bodyPr/>
                    <a:lstStyle/>
                    <a:p>
                      <a:r>
                        <a:rPr lang="en-US" sz="1400"/>
                        <a:t>^</a:t>
                      </a:r>
                    </a:p>
                  </a:txBody>
                  <a:tcPr marL="68580" marR="68580" marT="34290" marB="34290" anchor="ctr"/>
                </a:tc>
                <a:tc>
                  <a:txBody>
                    <a:bodyPr/>
                    <a:lstStyle/>
                    <a:p>
                      <a:r>
                        <a:rPr lang="en-US" sz="1400"/>
                        <a:t>Left-to-right</a:t>
                      </a:r>
                    </a:p>
                  </a:txBody>
                  <a:tcPr marL="68580" marR="68580" marT="34290" marB="34290" anchor="ctr"/>
                </a:tc>
                <a:extLst>
                  <a:ext uri="{0D108BD9-81ED-4DB2-BD59-A6C34878D82A}">
                    <a16:rowId xmlns:a16="http://schemas.microsoft.com/office/drawing/2014/main" val="95782615"/>
                  </a:ext>
                </a:extLst>
              </a:tr>
              <a:tr h="330790">
                <a:tc>
                  <a:txBody>
                    <a:bodyPr/>
                    <a:lstStyle/>
                    <a:p>
                      <a:r>
                        <a:rPr lang="en-US" sz="1400"/>
                        <a:t>11</a:t>
                      </a:r>
                    </a:p>
                  </a:txBody>
                  <a:tcPr marL="68580" marR="68580" marT="34290" marB="34290" anchor="ctr"/>
                </a:tc>
                <a:tc>
                  <a:txBody>
                    <a:bodyPr/>
                    <a:lstStyle/>
                    <a:p>
                      <a:r>
                        <a:rPr lang="en-US" sz="1400"/>
                        <a:t>`</a:t>
                      </a:r>
                    </a:p>
                  </a:txBody>
                  <a:tcPr marL="68580" marR="68580" marT="34290" marB="34290" anchor="ctr"/>
                </a:tc>
                <a:tc>
                  <a:txBody>
                    <a:bodyPr/>
                    <a:lstStyle/>
                    <a:p>
                      <a:r>
                        <a:rPr lang="en-US" sz="1400" dirty="0"/>
                        <a:t>`</a:t>
                      </a:r>
                    </a:p>
                  </a:txBody>
                  <a:tcPr marL="68580" marR="68580" marT="34290" marB="34290" anchor="ctr"/>
                </a:tc>
                <a:extLst>
                  <a:ext uri="{0D108BD9-81ED-4DB2-BD59-A6C34878D82A}">
                    <a16:rowId xmlns:a16="http://schemas.microsoft.com/office/drawing/2014/main" val="152259847"/>
                  </a:ext>
                </a:extLst>
              </a:tr>
              <a:tr h="330790">
                <a:tc>
                  <a:txBody>
                    <a:bodyPr/>
                    <a:lstStyle/>
                    <a:p>
                      <a:r>
                        <a:rPr lang="en-US" sz="1400"/>
                        <a:t>12</a:t>
                      </a:r>
                    </a:p>
                  </a:txBody>
                  <a:tcPr marL="68580" marR="68580" marT="34290" marB="34290" anchor="ctr"/>
                </a:tc>
                <a:tc>
                  <a:txBody>
                    <a:bodyPr/>
                    <a:lstStyle/>
                    <a:p>
                      <a:r>
                        <a:rPr lang="en-US" sz="1400" dirty="0"/>
                        <a:t>&amp;&amp;</a:t>
                      </a:r>
                    </a:p>
                  </a:txBody>
                  <a:tcPr marL="68580" marR="68580" marT="34290" marB="34290" anchor="ctr"/>
                </a:tc>
                <a:tc>
                  <a:txBody>
                    <a:bodyPr/>
                    <a:lstStyle/>
                    <a:p>
                      <a:r>
                        <a:rPr lang="en-US" sz="1400"/>
                        <a:t>Left-to-right</a:t>
                      </a:r>
                    </a:p>
                  </a:txBody>
                  <a:tcPr marL="68580" marR="68580" marT="34290" marB="34290" anchor="ctr"/>
                </a:tc>
                <a:extLst>
                  <a:ext uri="{0D108BD9-81ED-4DB2-BD59-A6C34878D82A}">
                    <a16:rowId xmlns:a16="http://schemas.microsoft.com/office/drawing/2014/main" val="2155430399"/>
                  </a:ext>
                </a:extLst>
              </a:tr>
              <a:tr h="330790">
                <a:tc>
                  <a:txBody>
                    <a:bodyPr/>
                    <a:lstStyle/>
                    <a:p>
                      <a:r>
                        <a:rPr lang="en-US" sz="1400" dirty="0"/>
                        <a:t>13</a:t>
                      </a:r>
                    </a:p>
                  </a:txBody>
                  <a:tcPr marL="68580" marR="68580" marT="34290" marB="34290" anchor="ctr"/>
                </a:tc>
                <a:tc>
                  <a:txBody>
                    <a:bodyPr/>
                    <a:lstStyle/>
                    <a:p>
                      <a:r>
                        <a:rPr lang="en-US" sz="1400"/>
                        <a:t>`</a:t>
                      </a:r>
                    </a:p>
                  </a:txBody>
                  <a:tcPr marL="68580" marR="68580" marT="34290" marB="34290" anchor="ctr"/>
                </a:tc>
                <a:tc>
                  <a:txBody>
                    <a:bodyPr/>
                    <a:lstStyle/>
                    <a:p>
                      <a:endParaRPr lang="en-US" sz="1400"/>
                    </a:p>
                  </a:txBody>
                  <a:tcPr marL="68580" marR="68580" marT="34290" marB="34290" anchor="ctr"/>
                </a:tc>
                <a:extLst>
                  <a:ext uri="{0D108BD9-81ED-4DB2-BD59-A6C34878D82A}">
                    <a16:rowId xmlns:a16="http://schemas.microsoft.com/office/drawing/2014/main" val="1959555330"/>
                  </a:ext>
                </a:extLst>
              </a:tr>
              <a:tr h="330790">
                <a:tc>
                  <a:txBody>
                    <a:bodyPr/>
                    <a:lstStyle/>
                    <a:p>
                      <a:r>
                        <a:rPr lang="en-US" sz="1400"/>
                        <a:t>14</a:t>
                      </a:r>
                    </a:p>
                  </a:txBody>
                  <a:tcPr marL="68580" marR="68580" marT="34290" marB="34290" anchor="ctr"/>
                </a:tc>
                <a:tc>
                  <a:txBody>
                    <a:bodyPr/>
                    <a:lstStyle/>
                    <a:p>
                      <a:r>
                        <a:rPr lang="en-US" sz="1400"/>
                        <a:t>? :</a:t>
                      </a:r>
                    </a:p>
                  </a:txBody>
                  <a:tcPr marL="68580" marR="68580" marT="34290" marB="34290" anchor="ctr"/>
                </a:tc>
                <a:tc>
                  <a:txBody>
                    <a:bodyPr/>
                    <a:lstStyle/>
                    <a:p>
                      <a:r>
                        <a:rPr lang="en-US" sz="1400"/>
                        <a:t>Right-to-left</a:t>
                      </a:r>
                    </a:p>
                  </a:txBody>
                  <a:tcPr marL="68580" marR="68580" marT="34290" marB="34290" anchor="ctr"/>
                </a:tc>
                <a:extLst>
                  <a:ext uri="{0D108BD9-81ED-4DB2-BD59-A6C34878D82A}">
                    <a16:rowId xmlns:a16="http://schemas.microsoft.com/office/drawing/2014/main" val="1261590189"/>
                  </a:ext>
                </a:extLst>
              </a:tr>
              <a:tr h="578883">
                <a:tc>
                  <a:txBody>
                    <a:bodyPr/>
                    <a:lstStyle/>
                    <a:p>
                      <a:r>
                        <a:rPr lang="en-US" sz="1400"/>
                        <a:t>15</a:t>
                      </a:r>
                    </a:p>
                  </a:txBody>
                  <a:tcPr marL="68580" marR="68580" marT="34290" marB="34290" anchor="ctr"/>
                </a:tc>
                <a:tc>
                  <a:txBody>
                    <a:bodyPr/>
                    <a:lstStyle/>
                    <a:p>
                      <a:r>
                        <a:rPr lang="en-US" sz="1400"/>
                        <a:t>=, +=, -=, *=, /=, %=</a:t>
                      </a:r>
                    </a:p>
                  </a:txBody>
                  <a:tcPr marL="68580" marR="68580" marT="34290" marB="34290" anchor="ctr"/>
                </a:tc>
                <a:tc>
                  <a:txBody>
                    <a:bodyPr/>
                    <a:lstStyle/>
                    <a:p>
                      <a:r>
                        <a:rPr lang="en-US" sz="1400" dirty="0"/>
                        <a:t>Right-to-left</a:t>
                      </a:r>
                    </a:p>
                  </a:txBody>
                  <a:tcPr marL="68580" marR="68580" marT="34290" marB="34290" anchor="ctr"/>
                </a:tc>
                <a:extLst>
                  <a:ext uri="{0D108BD9-81ED-4DB2-BD59-A6C34878D82A}">
                    <a16:rowId xmlns:a16="http://schemas.microsoft.com/office/drawing/2014/main" val="456352868"/>
                  </a:ext>
                </a:extLst>
              </a:tr>
            </a:tbl>
          </a:graphicData>
        </a:graphic>
      </p:graphicFrame>
      <p:sp>
        <p:nvSpPr>
          <p:cNvPr id="6" name="TextBox 5">
            <a:extLst>
              <a:ext uri="{FF2B5EF4-FFF2-40B4-BE49-F238E27FC236}">
                <a16:creationId xmlns:a16="http://schemas.microsoft.com/office/drawing/2014/main" id="{5375BCFC-7F01-C5DF-4BF0-659DD1A4154E}"/>
              </a:ext>
            </a:extLst>
          </p:cNvPr>
          <p:cNvSpPr txBox="1"/>
          <p:nvPr/>
        </p:nvSpPr>
        <p:spPr>
          <a:xfrm>
            <a:off x="533400" y="1785657"/>
            <a:ext cx="7918061" cy="1015663"/>
          </a:xfrm>
          <a:prstGeom prst="rect">
            <a:avLst/>
          </a:prstGeom>
          <a:noFill/>
        </p:spPr>
        <p:txBody>
          <a:bodyPr wrap="square" rtlCol="0">
            <a:spAutoFit/>
          </a:bodyPr>
          <a:lstStyle/>
          <a:p>
            <a:pPr algn="just"/>
            <a:r>
              <a:rPr lang="en-US" sz="1500" dirty="0"/>
              <a:t>Operator precedence in Java refers to the order in which operators are evaluated when an expression contains multiple operators. Operators with higher precedence are evaluated first. If two operators have the same precedence, their associativity determines the order of evaluation (left-to-right or right-to-left).</a:t>
            </a:r>
          </a:p>
        </p:txBody>
      </p:sp>
    </p:spTree>
    <p:extLst>
      <p:ext uri="{BB962C8B-B14F-4D97-AF65-F5344CB8AC3E}">
        <p14:creationId xmlns:p14="http://schemas.microsoft.com/office/powerpoint/2010/main" val="465441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90906" y="1449425"/>
            <a:ext cx="8332804" cy="791148"/>
          </a:xfrm>
        </p:spPr>
        <p:txBody>
          <a:bodyPr anchor="t">
            <a:normAutofit fontScale="90000"/>
          </a:bodyPr>
          <a:lstStyle/>
          <a:p>
            <a:r>
              <a:rPr lang="en-US" dirty="0"/>
              <a:t>Introduction to Control Statements</a:t>
            </a:r>
          </a:p>
        </p:txBody>
      </p:sp>
      <p:graphicFrame>
        <p:nvGraphicFramePr>
          <p:cNvPr id="6" name="Content Placeholder">
            <a:extLst>
              <a:ext uri="{FF2B5EF4-FFF2-40B4-BE49-F238E27FC236}">
                <a16:creationId xmlns:a16="http://schemas.microsoft.com/office/drawing/2014/main" id="{514C46E0-C92D-A86B-7C00-A5B7A9801814}"/>
              </a:ext>
            </a:extLst>
          </p:cNvPr>
          <p:cNvGraphicFramePr>
            <a:graphicFrameLocks noGrp="1"/>
          </p:cNvGraphicFramePr>
          <p:nvPr>
            <p:ph idx="1"/>
            <p:extLst>
              <p:ext uri="{D42A27DB-BD31-4B8C-83A1-F6EECF244321}">
                <p14:modId xmlns:p14="http://schemas.microsoft.com/office/powerpoint/2010/main" val="104114074"/>
              </p:ext>
            </p:extLst>
          </p:nvPr>
        </p:nvGraphicFramePr>
        <p:xfrm>
          <a:off x="428625" y="2309563"/>
          <a:ext cx="8295085" cy="2950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3160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6101E0-187A-3460-36FE-4FBA6CFC5426}"/>
              </a:ext>
            </a:extLst>
          </p:cNvPr>
          <p:cNvSpPr>
            <a:spLocks noGrp="1"/>
          </p:cNvSpPr>
          <p:nvPr>
            <p:ph type="title"/>
          </p:nvPr>
        </p:nvSpPr>
        <p:spPr>
          <a:xfrm>
            <a:off x="-1219200" y="1524511"/>
            <a:ext cx="7886700" cy="1325563"/>
          </a:xfrm>
        </p:spPr>
        <p:txBody>
          <a:bodyPr>
            <a:normAutofit/>
          </a:bodyPr>
          <a:lstStyle/>
          <a:p>
            <a:r>
              <a:rPr lang="en-US" sz="2400" b="1" cap="all" spc="225" dirty="0">
                <a:solidFill>
                  <a:srgbClr val="FF0000"/>
                </a:solidFill>
              </a:rPr>
              <a:t>Control statements:</a:t>
            </a:r>
            <a:endParaRPr lang="en-US" sz="2400" b="1" dirty="0"/>
          </a:p>
        </p:txBody>
      </p:sp>
      <p:sp>
        <p:nvSpPr>
          <p:cNvPr id="3" name="Content Placeholder"/>
          <p:cNvSpPr>
            <a:spLocks noGrp="1"/>
          </p:cNvSpPr>
          <p:nvPr>
            <p:ph idx="1"/>
          </p:nvPr>
        </p:nvSpPr>
        <p:spPr>
          <a:xfrm>
            <a:off x="938212" y="2667000"/>
            <a:ext cx="7748588" cy="2460907"/>
          </a:xfrm>
        </p:spPr>
        <p:txBody>
          <a:bodyPr vert="horz" lIns="68580" tIns="34290" rIns="68580" bIns="34290" rtlCol="0" anchor="ctr">
            <a:normAutofit/>
          </a:bodyPr>
          <a:lstStyle/>
          <a:p>
            <a:pPr marL="0" indent="0" algn="just">
              <a:lnSpc>
                <a:spcPct val="130000"/>
              </a:lnSpc>
              <a:buNone/>
            </a:pPr>
            <a:r>
              <a:rPr lang="en-US" sz="2000" spc="225" dirty="0">
                <a:solidFill>
                  <a:srgbClr val="002060"/>
                </a:solidFill>
                <a:latin typeface="Times New Roman" panose="02020603050405020304" pitchFamily="18" charset="0"/>
                <a:cs typeface="Times New Roman" panose="02020603050405020304" pitchFamily="18" charset="0"/>
              </a:rPr>
              <a:t>Control or conditional statements, also known as decision-making statements, are fundamental constructs in programming that allow the execution of certain code blocks based on specified conditions.</a:t>
            </a:r>
          </a:p>
        </p:txBody>
      </p:sp>
    </p:spTree>
    <p:extLst>
      <p:ext uri="{BB962C8B-B14F-4D97-AF65-F5344CB8AC3E}">
        <p14:creationId xmlns:p14="http://schemas.microsoft.com/office/powerpoint/2010/main" val="890427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54C0-5937-187F-CF1E-52AC0E8B3C5B}"/>
              </a:ext>
            </a:extLst>
          </p:cNvPr>
          <p:cNvSpPr>
            <a:spLocks noGrp="1"/>
          </p:cNvSpPr>
          <p:nvPr>
            <p:ph type="title"/>
          </p:nvPr>
        </p:nvSpPr>
        <p:spPr>
          <a:xfrm>
            <a:off x="457200" y="990600"/>
            <a:ext cx="8229600" cy="685801"/>
          </a:xfrm>
        </p:spPr>
        <p:txBody>
          <a:bodyPr>
            <a:normAutofit fontScale="90000"/>
          </a:bodyPr>
          <a:lstStyle/>
          <a:p>
            <a:pPr algn="l"/>
            <a:r>
              <a:rPr lang="en-US" dirty="0"/>
              <a:t>History of Java</a:t>
            </a:r>
          </a:p>
        </p:txBody>
      </p:sp>
      <p:graphicFrame>
        <p:nvGraphicFramePr>
          <p:cNvPr id="4" name="Table 3">
            <a:extLst>
              <a:ext uri="{FF2B5EF4-FFF2-40B4-BE49-F238E27FC236}">
                <a16:creationId xmlns:a16="http://schemas.microsoft.com/office/drawing/2014/main" id="{C6398A79-E4BF-1703-774E-2C4C8F84C284}"/>
              </a:ext>
            </a:extLst>
          </p:cNvPr>
          <p:cNvGraphicFramePr>
            <a:graphicFrameLocks noGrp="1"/>
          </p:cNvGraphicFramePr>
          <p:nvPr>
            <p:extLst>
              <p:ext uri="{D42A27DB-BD31-4B8C-83A1-F6EECF244321}">
                <p14:modId xmlns:p14="http://schemas.microsoft.com/office/powerpoint/2010/main" val="4036878388"/>
              </p:ext>
            </p:extLst>
          </p:nvPr>
        </p:nvGraphicFramePr>
        <p:xfrm>
          <a:off x="304800" y="1981200"/>
          <a:ext cx="4267200" cy="4572000"/>
        </p:xfrm>
        <a:graphic>
          <a:graphicData uri="http://schemas.openxmlformats.org/drawingml/2006/table">
            <a:tbl>
              <a:tblPr/>
              <a:tblGrid>
                <a:gridCol w="2133600">
                  <a:extLst>
                    <a:ext uri="{9D8B030D-6E8A-4147-A177-3AD203B41FA5}">
                      <a16:colId xmlns:a16="http://schemas.microsoft.com/office/drawing/2014/main" val="3325830838"/>
                    </a:ext>
                  </a:extLst>
                </a:gridCol>
                <a:gridCol w="2133600">
                  <a:extLst>
                    <a:ext uri="{9D8B030D-6E8A-4147-A177-3AD203B41FA5}">
                      <a16:colId xmlns:a16="http://schemas.microsoft.com/office/drawing/2014/main" val="2974960664"/>
                    </a:ext>
                  </a:extLst>
                </a:gridCol>
              </a:tblGrid>
              <a:tr h="0">
                <a:tc>
                  <a:txBody>
                    <a:bodyPr/>
                    <a:lstStyle/>
                    <a:p>
                      <a:r>
                        <a:rPr lang="en-US" b="1">
                          <a:solidFill>
                            <a:srgbClr val="C00000"/>
                          </a:solidFill>
                        </a:rPr>
                        <a:t>Version</a:t>
                      </a:r>
                    </a:p>
                  </a:txBody>
                  <a:tcPr anchor="ctr">
                    <a:lnL>
                      <a:noFill/>
                    </a:lnL>
                    <a:lnR>
                      <a:noFill/>
                    </a:lnR>
                    <a:lnT>
                      <a:noFill/>
                    </a:lnT>
                    <a:lnB>
                      <a:noFill/>
                    </a:lnB>
                    <a:solidFill>
                      <a:schemeClr val="accent1">
                        <a:lumMod val="20000"/>
                        <a:lumOff val="80000"/>
                      </a:schemeClr>
                    </a:solidFill>
                  </a:tcPr>
                </a:tc>
                <a:tc>
                  <a:txBody>
                    <a:bodyPr/>
                    <a:lstStyle/>
                    <a:p>
                      <a:r>
                        <a:rPr lang="en-US" b="1" dirty="0">
                          <a:solidFill>
                            <a:srgbClr val="C00000"/>
                          </a:solidFill>
                        </a:rPr>
                        <a:t>Date </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700741519"/>
                  </a:ext>
                </a:extLst>
              </a:tr>
              <a:tr h="0">
                <a:tc>
                  <a:txBody>
                    <a:bodyPr/>
                    <a:lstStyle/>
                    <a:p>
                      <a:r>
                        <a:rPr lang="en-US" dirty="0"/>
                        <a:t>JDK Beta</a:t>
                      </a:r>
                    </a:p>
                  </a:txBody>
                  <a:tcPr anchor="ctr">
                    <a:lnL>
                      <a:noFill/>
                    </a:lnL>
                    <a:lnR>
                      <a:noFill/>
                    </a:lnR>
                    <a:lnT>
                      <a:noFill/>
                    </a:lnT>
                    <a:lnB>
                      <a:noFill/>
                    </a:lnB>
                    <a:solidFill>
                      <a:schemeClr val="accent1">
                        <a:lumMod val="20000"/>
                        <a:lumOff val="80000"/>
                      </a:schemeClr>
                    </a:solidFill>
                  </a:tcPr>
                </a:tc>
                <a:tc>
                  <a:txBody>
                    <a:bodyPr/>
                    <a:lstStyle/>
                    <a:p>
                      <a:r>
                        <a:rPr lang="en-US" dirty="0"/>
                        <a:t>1995 </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431243174"/>
                  </a:ext>
                </a:extLst>
              </a:tr>
              <a:tr h="0">
                <a:tc>
                  <a:txBody>
                    <a:bodyPr/>
                    <a:lstStyle/>
                    <a:p>
                      <a:r>
                        <a:rPr lang="en-US"/>
                        <a:t>JDK 1.0</a:t>
                      </a:r>
                    </a:p>
                  </a:txBody>
                  <a:tcPr anchor="ctr">
                    <a:lnL>
                      <a:noFill/>
                    </a:lnL>
                    <a:lnR>
                      <a:noFill/>
                    </a:lnR>
                    <a:lnT>
                      <a:noFill/>
                    </a:lnT>
                    <a:lnB>
                      <a:noFill/>
                    </a:lnB>
                    <a:solidFill>
                      <a:schemeClr val="accent1">
                        <a:lumMod val="20000"/>
                        <a:lumOff val="80000"/>
                      </a:schemeClr>
                    </a:solidFill>
                  </a:tcPr>
                </a:tc>
                <a:tc>
                  <a:txBody>
                    <a:bodyPr/>
                    <a:lstStyle/>
                    <a:p>
                      <a:r>
                        <a:rPr lang="en-US" dirty="0"/>
                        <a:t>January 23, 1996 </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093037202"/>
                  </a:ext>
                </a:extLst>
              </a:tr>
              <a:tr h="0">
                <a:tc>
                  <a:txBody>
                    <a:bodyPr/>
                    <a:lstStyle/>
                    <a:p>
                      <a:r>
                        <a:rPr lang="en-US"/>
                        <a:t>JDK 1.1</a:t>
                      </a:r>
                    </a:p>
                  </a:txBody>
                  <a:tcPr anchor="ctr">
                    <a:lnL>
                      <a:noFill/>
                    </a:lnL>
                    <a:lnR>
                      <a:noFill/>
                    </a:lnR>
                    <a:lnT>
                      <a:noFill/>
                    </a:lnT>
                    <a:lnB>
                      <a:noFill/>
                    </a:lnB>
                    <a:solidFill>
                      <a:schemeClr val="accent1">
                        <a:lumMod val="20000"/>
                        <a:lumOff val="80000"/>
                      </a:schemeClr>
                    </a:solidFill>
                  </a:tcPr>
                </a:tc>
                <a:tc>
                  <a:txBody>
                    <a:bodyPr/>
                    <a:lstStyle/>
                    <a:p>
                      <a:r>
                        <a:rPr lang="en-US"/>
                        <a:t>February 19, 1997 </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274248526"/>
                  </a:ext>
                </a:extLst>
              </a:tr>
              <a:tr h="0">
                <a:tc>
                  <a:txBody>
                    <a:bodyPr/>
                    <a:lstStyle/>
                    <a:p>
                      <a:r>
                        <a:rPr lang="en-US"/>
                        <a:t>J2SE 1.2</a:t>
                      </a:r>
                    </a:p>
                  </a:txBody>
                  <a:tcPr anchor="ctr">
                    <a:lnL>
                      <a:noFill/>
                    </a:lnL>
                    <a:lnR>
                      <a:noFill/>
                    </a:lnR>
                    <a:lnT>
                      <a:noFill/>
                    </a:lnT>
                    <a:lnB>
                      <a:noFill/>
                    </a:lnB>
                    <a:solidFill>
                      <a:schemeClr val="accent1">
                        <a:lumMod val="20000"/>
                        <a:lumOff val="80000"/>
                      </a:schemeClr>
                    </a:solidFill>
                  </a:tcPr>
                </a:tc>
                <a:tc>
                  <a:txBody>
                    <a:bodyPr/>
                    <a:lstStyle/>
                    <a:p>
                      <a:r>
                        <a:rPr lang="en-US"/>
                        <a:t>December 8, 1998 </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707601304"/>
                  </a:ext>
                </a:extLst>
              </a:tr>
              <a:tr h="0">
                <a:tc>
                  <a:txBody>
                    <a:bodyPr/>
                    <a:lstStyle/>
                    <a:p>
                      <a:r>
                        <a:rPr lang="en-US"/>
                        <a:t>J2SE 1.3</a:t>
                      </a:r>
                    </a:p>
                  </a:txBody>
                  <a:tcPr anchor="ctr">
                    <a:lnL>
                      <a:noFill/>
                    </a:lnL>
                    <a:lnR>
                      <a:noFill/>
                    </a:lnR>
                    <a:lnT>
                      <a:noFill/>
                    </a:lnT>
                    <a:lnB>
                      <a:noFill/>
                    </a:lnB>
                    <a:solidFill>
                      <a:schemeClr val="accent1">
                        <a:lumMod val="20000"/>
                        <a:lumOff val="80000"/>
                      </a:schemeClr>
                    </a:solidFill>
                  </a:tcPr>
                </a:tc>
                <a:tc>
                  <a:txBody>
                    <a:bodyPr/>
                    <a:lstStyle/>
                    <a:p>
                      <a:r>
                        <a:rPr lang="en-US"/>
                        <a:t>May 8, 2000 </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529282922"/>
                  </a:ext>
                </a:extLst>
              </a:tr>
              <a:tr h="0">
                <a:tc>
                  <a:txBody>
                    <a:bodyPr/>
                    <a:lstStyle/>
                    <a:p>
                      <a:r>
                        <a:rPr lang="en-US" dirty="0"/>
                        <a:t>J2SE 1.4</a:t>
                      </a:r>
                    </a:p>
                  </a:txBody>
                  <a:tcPr anchor="ctr">
                    <a:lnL>
                      <a:noFill/>
                    </a:lnL>
                    <a:lnR>
                      <a:noFill/>
                    </a:lnR>
                    <a:lnT>
                      <a:noFill/>
                    </a:lnT>
                    <a:lnB>
                      <a:noFill/>
                    </a:lnB>
                    <a:solidFill>
                      <a:schemeClr val="accent1">
                        <a:lumMod val="20000"/>
                        <a:lumOff val="80000"/>
                      </a:schemeClr>
                    </a:solidFill>
                  </a:tcPr>
                </a:tc>
                <a:tc>
                  <a:txBody>
                    <a:bodyPr/>
                    <a:lstStyle/>
                    <a:p>
                      <a:r>
                        <a:rPr lang="en-US"/>
                        <a:t>February 6, 2002 </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418780594"/>
                  </a:ext>
                </a:extLst>
              </a:tr>
              <a:tr h="0">
                <a:tc>
                  <a:txBody>
                    <a:bodyPr/>
                    <a:lstStyle/>
                    <a:p>
                      <a:r>
                        <a:rPr lang="en-US"/>
                        <a:t>J2SE 5.0</a:t>
                      </a:r>
                    </a:p>
                  </a:txBody>
                  <a:tcPr anchor="ctr">
                    <a:lnL>
                      <a:noFill/>
                    </a:lnL>
                    <a:lnR>
                      <a:noFill/>
                    </a:lnR>
                    <a:lnT>
                      <a:noFill/>
                    </a:lnT>
                    <a:lnB>
                      <a:noFill/>
                    </a:lnB>
                    <a:solidFill>
                      <a:schemeClr val="accent1">
                        <a:lumMod val="20000"/>
                        <a:lumOff val="80000"/>
                      </a:schemeClr>
                    </a:solidFill>
                  </a:tcPr>
                </a:tc>
                <a:tc>
                  <a:txBody>
                    <a:bodyPr/>
                    <a:lstStyle/>
                    <a:p>
                      <a:r>
                        <a:rPr lang="en-US"/>
                        <a:t>September 30, 2004 </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623206374"/>
                  </a:ext>
                </a:extLst>
              </a:tr>
              <a:tr h="0">
                <a:tc>
                  <a:txBody>
                    <a:bodyPr/>
                    <a:lstStyle/>
                    <a:p>
                      <a:r>
                        <a:rPr lang="en-US"/>
                        <a:t>Java SE 6</a:t>
                      </a:r>
                    </a:p>
                  </a:txBody>
                  <a:tcPr anchor="ctr">
                    <a:lnL>
                      <a:noFill/>
                    </a:lnL>
                    <a:lnR>
                      <a:noFill/>
                    </a:lnR>
                    <a:lnT>
                      <a:noFill/>
                    </a:lnT>
                    <a:lnB>
                      <a:noFill/>
                    </a:lnB>
                    <a:solidFill>
                      <a:schemeClr val="accent1">
                        <a:lumMod val="20000"/>
                        <a:lumOff val="80000"/>
                      </a:schemeClr>
                    </a:solidFill>
                  </a:tcPr>
                </a:tc>
                <a:tc>
                  <a:txBody>
                    <a:bodyPr/>
                    <a:lstStyle/>
                    <a:p>
                      <a:r>
                        <a:rPr lang="en-US"/>
                        <a:t>December 11, 2006 </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079625753"/>
                  </a:ext>
                </a:extLst>
              </a:tr>
              <a:tr h="0">
                <a:tc>
                  <a:txBody>
                    <a:bodyPr/>
                    <a:lstStyle/>
                    <a:p>
                      <a:r>
                        <a:rPr lang="en-US"/>
                        <a:t>Java SE 7</a:t>
                      </a:r>
                    </a:p>
                  </a:txBody>
                  <a:tcPr anchor="ctr">
                    <a:lnL>
                      <a:noFill/>
                    </a:lnL>
                    <a:lnR>
                      <a:noFill/>
                    </a:lnR>
                    <a:lnT>
                      <a:noFill/>
                    </a:lnT>
                    <a:lnB>
                      <a:noFill/>
                    </a:lnB>
                    <a:solidFill>
                      <a:schemeClr val="accent1">
                        <a:lumMod val="20000"/>
                        <a:lumOff val="80000"/>
                      </a:schemeClr>
                    </a:solidFill>
                  </a:tcPr>
                </a:tc>
                <a:tc>
                  <a:txBody>
                    <a:bodyPr/>
                    <a:lstStyle/>
                    <a:p>
                      <a:r>
                        <a:rPr lang="en-US"/>
                        <a:t>July 28, 2011 </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384213821"/>
                  </a:ext>
                </a:extLst>
              </a:tr>
              <a:tr h="0">
                <a:tc>
                  <a:txBody>
                    <a:bodyPr/>
                    <a:lstStyle/>
                    <a:p>
                      <a:r>
                        <a:rPr lang="en-US" dirty="0"/>
                        <a:t>Java SE 8 (LTS)</a:t>
                      </a:r>
                    </a:p>
                  </a:txBody>
                  <a:tcPr anchor="ctr">
                    <a:lnL>
                      <a:noFill/>
                    </a:lnL>
                    <a:lnR>
                      <a:noFill/>
                    </a:lnR>
                    <a:lnT>
                      <a:noFill/>
                    </a:lnT>
                    <a:lnB>
                      <a:noFill/>
                    </a:lnB>
                    <a:solidFill>
                      <a:schemeClr val="accent1">
                        <a:lumMod val="20000"/>
                        <a:lumOff val="80000"/>
                      </a:schemeClr>
                    </a:solidFill>
                  </a:tcPr>
                </a:tc>
                <a:tc>
                  <a:txBody>
                    <a:bodyPr/>
                    <a:lstStyle/>
                    <a:p>
                      <a:r>
                        <a:rPr lang="en-US" dirty="0"/>
                        <a:t>March 18, 2014 </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157531654"/>
                  </a:ext>
                </a:extLst>
              </a:tr>
            </a:tbl>
          </a:graphicData>
        </a:graphic>
      </p:graphicFrame>
      <p:graphicFrame>
        <p:nvGraphicFramePr>
          <p:cNvPr id="6" name="Table 5">
            <a:extLst>
              <a:ext uri="{FF2B5EF4-FFF2-40B4-BE49-F238E27FC236}">
                <a16:creationId xmlns:a16="http://schemas.microsoft.com/office/drawing/2014/main" id="{F5EEBFE1-1271-2018-5282-1FE59ADF642C}"/>
              </a:ext>
            </a:extLst>
          </p:cNvPr>
          <p:cNvGraphicFramePr>
            <a:graphicFrameLocks noGrp="1"/>
          </p:cNvGraphicFramePr>
          <p:nvPr>
            <p:extLst>
              <p:ext uri="{D42A27DB-BD31-4B8C-83A1-F6EECF244321}">
                <p14:modId xmlns:p14="http://schemas.microsoft.com/office/powerpoint/2010/main" val="2885909191"/>
              </p:ext>
            </p:extLst>
          </p:nvPr>
        </p:nvGraphicFramePr>
        <p:xfrm>
          <a:off x="4724400" y="1879950"/>
          <a:ext cx="4114800" cy="4926899"/>
        </p:xfrm>
        <a:graphic>
          <a:graphicData uri="http://schemas.openxmlformats.org/drawingml/2006/table">
            <a:tbl>
              <a:tblPr/>
              <a:tblGrid>
                <a:gridCol w="2057400">
                  <a:extLst>
                    <a:ext uri="{9D8B030D-6E8A-4147-A177-3AD203B41FA5}">
                      <a16:colId xmlns:a16="http://schemas.microsoft.com/office/drawing/2014/main" val="1771596721"/>
                    </a:ext>
                  </a:extLst>
                </a:gridCol>
                <a:gridCol w="2057400">
                  <a:extLst>
                    <a:ext uri="{9D8B030D-6E8A-4147-A177-3AD203B41FA5}">
                      <a16:colId xmlns:a16="http://schemas.microsoft.com/office/drawing/2014/main" val="414019364"/>
                    </a:ext>
                  </a:extLst>
                </a:gridCol>
              </a:tblGrid>
              <a:tr h="420233">
                <a:tc>
                  <a:txBody>
                    <a:bodyPr/>
                    <a:lstStyle/>
                    <a:p>
                      <a:r>
                        <a:rPr lang="en-US" sz="1600"/>
                        <a:t>Java SE 9</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dirty="0"/>
                        <a:t>September 21, 2017 </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102120954"/>
                  </a:ext>
                </a:extLst>
              </a:tr>
              <a:tr h="304302">
                <a:tc>
                  <a:txBody>
                    <a:bodyPr/>
                    <a:lstStyle/>
                    <a:p>
                      <a:r>
                        <a:rPr lang="en-US" sz="1600" dirty="0"/>
                        <a:t>Java SE 10</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a:t>March 20, 2018 </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320146166"/>
                  </a:ext>
                </a:extLst>
              </a:tr>
              <a:tr h="420233">
                <a:tc>
                  <a:txBody>
                    <a:bodyPr/>
                    <a:lstStyle/>
                    <a:p>
                      <a:r>
                        <a:rPr lang="en-US" sz="1600" dirty="0"/>
                        <a:t>Java SE 11 (LTS)</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dirty="0"/>
                        <a:t>September 25, 2018</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661086846"/>
                  </a:ext>
                </a:extLst>
              </a:tr>
              <a:tr h="304302">
                <a:tc>
                  <a:txBody>
                    <a:bodyPr/>
                    <a:lstStyle/>
                    <a:p>
                      <a:r>
                        <a:rPr lang="en-US" sz="1600"/>
                        <a:t>Java SE 12</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a:t>March 19, 2019 </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003585229"/>
                  </a:ext>
                </a:extLst>
              </a:tr>
              <a:tr h="420233">
                <a:tc>
                  <a:txBody>
                    <a:bodyPr/>
                    <a:lstStyle/>
                    <a:p>
                      <a:r>
                        <a:rPr lang="en-US" sz="1600"/>
                        <a:t>Java SE 13</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a:t>September 17, 2019 </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549486496"/>
                  </a:ext>
                </a:extLst>
              </a:tr>
              <a:tr h="304302">
                <a:tc>
                  <a:txBody>
                    <a:bodyPr/>
                    <a:lstStyle/>
                    <a:p>
                      <a:r>
                        <a:rPr lang="en-US" sz="1600"/>
                        <a:t>Java SE 14</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a:t>March 17, 2020 </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850526219"/>
                  </a:ext>
                </a:extLst>
              </a:tr>
              <a:tr h="420233">
                <a:tc>
                  <a:txBody>
                    <a:bodyPr/>
                    <a:lstStyle/>
                    <a:p>
                      <a:r>
                        <a:rPr lang="en-US" sz="1600" dirty="0"/>
                        <a:t>Java SE 15</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dirty="0"/>
                        <a:t>September 15, 2020</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710127072"/>
                  </a:ext>
                </a:extLst>
              </a:tr>
              <a:tr h="304302">
                <a:tc>
                  <a:txBody>
                    <a:bodyPr/>
                    <a:lstStyle/>
                    <a:p>
                      <a:r>
                        <a:rPr lang="en-US" sz="1600"/>
                        <a:t>Java SE 16</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a:t>March 16, 2021 </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153418646"/>
                  </a:ext>
                </a:extLst>
              </a:tr>
              <a:tr h="420233">
                <a:tc>
                  <a:txBody>
                    <a:bodyPr/>
                    <a:lstStyle/>
                    <a:p>
                      <a:r>
                        <a:rPr lang="en-US" sz="1600"/>
                        <a:t>Java SE 17 (LTS)</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dirty="0"/>
                        <a:t>September 14, 2021 </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695788004"/>
                  </a:ext>
                </a:extLst>
              </a:tr>
              <a:tr h="304302">
                <a:tc>
                  <a:txBody>
                    <a:bodyPr/>
                    <a:lstStyle/>
                    <a:p>
                      <a:r>
                        <a:rPr lang="en-US" sz="1600"/>
                        <a:t>Java SE 18</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a:t>March 22, 2022 </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119296036"/>
                  </a:ext>
                </a:extLst>
              </a:tr>
              <a:tr h="420233">
                <a:tc>
                  <a:txBody>
                    <a:bodyPr/>
                    <a:lstStyle/>
                    <a:p>
                      <a:r>
                        <a:rPr lang="en-US" sz="1600"/>
                        <a:t>Java SE 19</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a:t>September 20, 2022 </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831728294"/>
                  </a:ext>
                </a:extLst>
              </a:tr>
              <a:tr h="304302">
                <a:tc>
                  <a:txBody>
                    <a:bodyPr/>
                    <a:lstStyle/>
                    <a:p>
                      <a:r>
                        <a:rPr lang="en-US" sz="1600"/>
                        <a:t>Java SE 20</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a:t>March 21, 2023 </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78071283"/>
                  </a:ext>
                </a:extLst>
              </a:tr>
              <a:tr h="420233">
                <a:tc>
                  <a:txBody>
                    <a:bodyPr/>
                    <a:lstStyle/>
                    <a:p>
                      <a:r>
                        <a:rPr lang="en-US" sz="1600" dirty="0"/>
                        <a:t>Java SE 21 (LTS)</a:t>
                      </a:r>
                    </a:p>
                  </a:txBody>
                  <a:tcPr marL="87038" marR="87038" marT="43519" marB="43519" anchor="ctr">
                    <a:lnL>
                      <a:noFill/>
                    </a:lnL>
                    <a:lnR>
                      <a:noFill/>
                    </a:lnR>
                    <a:lnT>
                      <a:noFill/>
                    </a:lnT>
                    <a:lnB>
                      <a:noFill/>
                    </a:lnB>
                    <a:solidFill>
                      <a:schemeClr val="accent1">
                        <a:lumMod val="20000"/>
                        <a:lumOff val="80000"/>
                      </a:schemeClr>
                    </a:solidFill>
                  </a:tcPr>
                </a:tc>
                <a:tc>
                  <a:txBody>
                    <a:bodyPr/>
                    <a:lstStyle/>
                    <a:p>
                      <a:r>
                        <a:rPr lang="en-US" sz="1600" dirty="0"/>
                        <a:t>September 19, 2023 </a:t>
                      </a:r>
                    </a:p>
                  </a:txBody>
                  <a:tcPr marL="87038" marR="87038" marT="43519" marB="4351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875713681"/>
                  </a:ext>
                </a:extLst>
              </a:tr>
            </a:tbl>
          </a:graphicData>
        </a:graphic>
      </p:graphicFrame>
      <p:sp>
        <p:nvSpPr>
          <p:cNvPr id="7" name="Rectangle 6">
            <a:extLst>
              <a:ext uri="{FF2B5EF4-FFF2-40B4-BE49-F238E27FC236}">
                <a16:creationId xmlns:a16="http://schemas.microsoft.com/office/drawing/2014/main" id="{2C5B749C-982E-6D55-83EC-031F0E78B5BA}"/>
              </a:ext>
            </a:extLst>
          </p:cNvPr>
          <p:cNvSpPr/>
          <p:nvPr/>
        </p:nvSpPr>
        <p:spPr>
          <a:xfrm>
            <a:off x="4838700" y="990600"/>
            <a:ext cx="3886200" cy="762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hlinkClick r:id="rId2"/>
              </a:rPr>
              <a:t>Click here to get latest file</a:t>
            </a:r>
            <a:endParaRPr lang="en-US" dirty="0"/>
          </a:p>
        </p:txBody>
      </p:sp>
    </p:spTree>
    <p:extLst>
      <p:ext uri="{BB962C8B-B14F-4D97-AF65-F5344CB8AC3E}">
        <p14:creationId xmlns:p14="http://schemas.microsoft.com/office/powerpoint/2010/main" val="1600588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6101E0-187A-3460-36FE-4FBA6CFC5426}"/>
              </a:ext>
            </a:extLst>
          </p:cNvPr>
          <p:cNvSpPr>
            <a:spLocks noGrp="1"/>
          </p:cNvSpPr>
          <p:nvPr>
            <p:ph type="title"/>
          </p:nvPr>
        </p:nvSpPr>
        <p:spPr>
          <a:xfrm>
            <a:off x="428625" y="1143000"/>
            <a:ext cx="7886700" cy="1325563"/>
          </a:xfrm>
        </p:spPr>
        <p:txBody>
          <a:bodyPr>
            <a:normAutofit/>
          </a:bodyPr>
          <a:lstStyle/>
          <a:p>
            <a:r>
              <a:rPr lang="en-US" sz="2400" b="1" cap="all" spc="225" dirty="0">
                <a:solidFill>
                  <a:srgbClr val="FF0000"/>
                </a:solidFill>
              </a:rPr>
              <a:t>Importance of </a:t>
            </a:r>
            <a:r>
              <a:rPr lang="en-US" sz="2400" b="1" cap="all" spc="225" dirty="0" err="1">
                <a:solidFill>
                  <a:srgbClr val="FF0000"/>
                </a:solidFill>
              </a:rPr>
              <a:t>conTrol</a:t>
            </a:r>
            <a:r>
              <a:rPr lang="en-US" sz="2400" b="1" cap="all" spc="225" dirty="0">
                <a:solidFill>
                  <a:srgbClr val="FF0000"/>
                </a:solidFill>
              </a:rPr>
              <a:t> statements in programming</a:t>
            </a:r>
            <a:endParaRPr lang="en-US" sz="2400" b="1" dirty="0"/>
          </a:p>
        </p:txBody>
      </p:sp>
      <p:sp>
        <p:nvSpPr>
          <p:cNvPr id="3" name="Content Placeholder"/>
          <p:cNvSpPr>
            <a:spLocks noGrp="1"/>
          </p:cNvSpPr>
          <p:nvPr>
            <p:ph idx="1"/>
          </p:nvPr>
        </p:nvSpPr>
        <p:spPr>
          <a:xfrm>
            <a:off x="428625" y="2492808"/>
            <a:ext cx="6734175" cy="3374592"/>
          </a:xfrm>
        </p:spPr>
        <p:txBody>
          <a:bodyPr vert="horz" lIns="68580" tIns="34290" rIns="68580" bIns="34290" rtlCol="0" anchor="ctr">
            <a:noAutofit/>
          </a:bodyPr>
          <a:lstStyle/>
          <a:p>
            <a:pPr lvl="0" algn="just">
              <a:lnSpc>
                <a:spcPct val="130000"/>
              </a:lnSpc>
              <a:buFont typeface="Wingdings" panose="05000000000000000000" pitchFamily="2" charset="2"/>
              <a:buChar char="q"/>
            </a:pPr>
            <a:r>
              <a:rPr lang="en-US" sz="2000" b="1" spc="225" dirty="0">
                <a:solidFill>
                  <a:srgbClr val="002060"/>
                </a:solidFill>
                <a:latin typeface="Times New Roman" panose="02020603050405020304" pitchFamily="18" charset="0"/>
                <a:cs typeface="Times New Roman" panose="02020603050405020304" pitchFamily="18" charset="0"/>
              </a:rPr>
              <a:t>Decision-making: </a:t>
            </a:r>
            <a:r>
              <a:rPr lang="en-US" sz="2000" spc="225" dirty="0">
                <a:solidFill>
                  <a:srgbClr val="002060"/>
                </a:solidFill>
                <a:latin typeface="Times New Roman" panose="02020603050405020304" pitchFamily="18" charset="0"/>
                <a:cs typeface="Times New Roman" panose="02020603050405020304" pitchFamily="18" charset="0"/>
              </a:rPr>
              <a:t>enable programs to make decisions based on specific conditions.</a:t>
            </a:r>
          </a:p>
          <a:p>
            <a:pPr lvl="0" algn="just">
              <a:lnSpc>
                <a:spcPct val="130000"/>
              </a:lnSpc>
              <a:buFont typeface="Wingdings" panose="05000000000000000000" pitchFamily="2" charset="2"/>
              <a:buChar char="q"/>
            </a:pPr>
            <a:r>
              <a:rPr lang="en-US" sz="2000" b="1" spc="225" dirty="0">
                <a:solidFill>
                  <a:srgbClr val="002060"/>
                </a:solidFill>
                <a:latin typeface="Times New Roman" panose="02020603050405020304" pitchFamily="18" charset="0"/>
                <a:cs typeface="Times New Roman" panose="02020603050405020304" pitchFamily="18" charset="0"/>
              </a:rPr>
              <a:t>Control flow: </a:t>
            </a:r>
            <a:r>
              <a:rPr lang="en-US" sz="2000" spc="225" dirty="0">
                <a:solidFill>
                  <a:srgbClr val="002060"/>
                </a:solidFill>
                <a:latin typeface="Times New Roman" panose="02020603050405020304" pitchFamily="18" charset="0"/>
                <a:cs typeface="Times New Roman" panose="02020603050405020304" pitchFamily="18" charset="0"/>
              </a:rPr>
              <a:t>determine the flow of execution within a program.</a:t>
            </a:r>
          </a:p>
          <a:p>
            <a:pPr lvl="0" algn="just">
              <a:lnSpc>
                <a:spcPct val="130000"/>
              </a:lnSpc>
              <a:buFont typeface="Wingdings" panose="05000000000000000000" pitchFamily="2" charset="2"/>
              <a:buChar char="q"/>
            </a:pPr>
            <a:r>
              <a:rPr lang="en-US" sz="2000" b="1" spc="225" dirty="0">
                <a:solidFill>
                  <a:srgbClr val="002060"/>
                </a:solidFill>
                <a:latin typeface="Times New Roman" panose="02020603050405020304" pitchFamily="18" charset="0"/>
                <a:cs typeface="Times New Roman" panose="02020603050405020304" pitchFamily="18" charset="0"/>
              </a:rPr>
              <a:t>Flexibility: </a:t>
            </a:r>
            <a:r>
              <a:rPr lang="en-US" sz="2000" spc="225" dirty="0">
                <a:solidFill>
                  <a:srgbClr val="002060"/>
                </a:solidFill>
                <a:latin typeface="Times New Roman" panose="02020603050405020304" pitchFamily="18" charset="0"/>
                <a:cs typeface="Times New Roman" panose="02020603050405020304" pitchFamily="18" charset="0"/>
              </a:rPr>
              <a:t>allow programs to react dynamically to different inputs or scenarios.</a:t>
            </a:r>
          </a:p>
          <a:p>
            <a:pPr lvl="0" algn="just">
              <a:lnSpc>
                <a:spcPct val="130000"/>
              </a:lnSpc>
              <a:buFont typeface="Wingdings" panose="05000000000000000000" pitchFamily="2" charset="2"/>
              <a:buChar char="q"/>
            </a:pPr>
            <a:r>
              <a:rPr lang="en-US" sz="2000" b="1" spc="225" dirty="0">
                <a:solidFill>
                  <a:srgbClr val="002060"/>
                </a:solidFill>
                <a:latin typeface="Times New Roman" panose="02020603050405020304" pitchFamily="18" charset="0"/>
                <a:cs typeface="Times New Roman" panose="02020603050405020304" pitchFamily="18" charset="0"/>
              </a:rPr>
              <a:t>User interaction: </a:t>
            </a:r>
            <a:r>
              <a:rPr lang="en-US" sz="2000" spc="225" dirty="0">
                <a:solidFill>
                  <a:srgbClr val="002060"/>
                </a:solidFill>
                <a:latin typeface="Times New Roman" panose="02020603050405020304" pitchFamily="18" charset="0"/>
                <a:cs typeface="Times New Roman" panose="02020603050405020304" pitchFamily="18" charset="0"/>
              </a:rPr>
              <a:t>enable programs to interact with users and respond to user input or events.</a:t>
            </a:r>
          </a:p>
        </p:txBody>
      </p:sp>
      <p:sp>
        <p:nvSpPr>
          <p:cNvPr id="2" name="Rectangle 1" descr="Checkmark">
            <a:extLst>
              <a:ext uri="{FF2B5EF4-FFF2-40B4-BE49-F238E27FC236}">
                <a16:creationId xmlns:a16="http://schemas.microsoft.com/office/drawing/2014/main" id="{D4EF1254-3D9C-9E78-1F4D-AEB6CEBFAF97}"/>
              </a:ext>
            </a:extLst>
          </p:cNvPr>
          <p:cNvSpPr/>
          <p:nvPr/>
        </p:nvSpPr>
        <p:spPr>
          <a:xfrm>
            <a:off x="7467600" y="3638422"/>
            <a:ext cx="1142273" cy="108336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dirty="0"/>
          </a:p>
        </p:txBody>
      </p:sp>
    </p:spTree>
    <p:extLst>
      <p:ext uri="{BB962C8B-B14F-4D97-AF65-F5344CB8AC3E}">
        <p14:creationId xmlns:p14="http://schemas.microsoft.com/office/powerpoint/2010/main" val="3169022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22960" y="1072203"/>
            <a:ext cx="7543800" cy="1088068"/>
          </a:xfrm>
        </p:spPr>
        <p:txBody>
          <a:bodyPr>
            <a:normAutofit/>
          </a:bodyPr>
          <a:lstStyle/>
          <a:p>
            <a:r>
              <a:rPr lang="en-US" dirty="0"/>
              <a:t>The if Statement</a:t>
            </a:r>
            <a:endParaRPr dirty="0"/>
          </a:p>
        </p:txBody>
      </p:sp>
      <p:graphicFrame>
        <p:nvGraphicFramePr>
          <p:cNvPr id="6" name="Content Placeholder">
            <a:extLst>
              <a:ext uri="{FF2B5EF4-FFF2-40B4-BE49-F238E27FC236}">
                <a16:creationId xmlns:a16="http://schemas.microsoft.com/office/drawing/2014/main" id="{141C5E4A-1EE0-3ABF-EE89-B84FF1476595}"/>
              </a:ext>
            </a:extLst>
          </p:cNvPr>
          <p:cNvGraphicFramePr>
            <a:graphicFrameLocks noGrp="1"/>
          </p:cNvGraphicFramePr>
          <p:nvPr>
            <p:ph idx="1"/>
          </p:nvPr>
        </p:nvGraphicFramePr>
        <p:xfrm>
          <a:off x="822722" y="2431136"/>
          <a:ext cx="7543800" cy="2839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502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mark">
            <a:extLst>
              <a:ext uri="{FF2B5EF4-FFF2-40B4-BE49-F238E27FC236}">
                <a16:creationId xmlns:a16="http://schemas.microsoft.com/office/drawing/2014/main" id="{ADF747E7-4040-A95A-93FB-CA00FDF19F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30" y="2200114"/>
            <a:ext cx="2068748" cy="2068748"/>
          </a:xfrm>
          <a:prstGeom prst="rect">
            <a:avLst/>
          </a:prstGeom>
        </p:spPr>
      </p:pic>
      <p:sp>
        <p:nvSpPr>
          <p:cNvPr id="3" name="TextBox 2">
            <a:extLst>
              <a:ext uri="{FF2B5EF4-FFF2-40B4-BE49-F238E27FC236}">
                <a16:creationId xmlns:a16="http://schemas.microsoft.com/office/drawing/2014/main" id="{7D442202-1959-4C48-52A5-9109254785A0}"/>
              </a:ext>
            </a:extLst>
          </p:cNvPr>
          <p:cNvSpPr txBox="1"/>
          <p:nvPr/>
        </p:nvSpPr>
        <p:spPr>
          <a:xfrm>
            <a:off x="3091070" y="2200114"/>
            <a:ext cx="6537896" cy="1384995"/>
          </a:xfrm>
          <a:prstGeom prst="rect">
            <a:avLst/>
          </a:prstGeom>
          <a:noFill/>
        </p:spPr>
        <p:txBody>
          <a:bodyPr wrap="square" rtlCol="0">
            <a:spAutoFit/>
          </a:bodyPr>
          <a:lstStyle/>
          <a:p>
            <a:r>
              <a:rPr lang="en-US" sz="2100" dirty="0"/>
              <a:t>if (condition) </a:t>
            </a:r>
          </a:p>
          <a:p>
            <a:r>
              <a:rPr lang="en-US" sz="2100" dirty="0"/>
              <a:t>{    </a:t>
            </a:r>
          </a:p>
          <a:p>
            <a:r>
              <a:rPr lang="en-US" sz="2100" dirty="0"/>
              <a:t>// code block to be executed if the condition is true</a:t>
            </a:r>
          </a:p>
          <a:p>
            <a:r>
              <a:rPr lang="en-US" sz="2100" dirty="0"/>
              <a:t>}</a:t>
            </a:r>
          </a:p>
        </p:txBody>
      </p:sp>
      <p:sp>
        <p:nvSpPr>
          <p:cNvPr id="4" name="TextBox 3">
            <a:extLst>
              <a:ext uri="{FF2B5EF4-FFF2-40B4-BE49-F238E27FC236}">
                <a16:creationId xmlns:a16="http://schemas.microsoft.com/office/drawing/2014/main" id="{5CD50DA1-0B9F-5DE6-FDBF-8BF5B4726910}"/>
              </a:ext>
            </a:extLst>
          </p:cNvPr>
          <p:cNvSpPr txBox="1"/>
          <p:nvPr/>
        </p:nvSpPr>
        <p:spPr>
          <a:xfrm>
            <a:off x="725557" y="2467390"/>
            <a:ext cx="1242648" cy="507831"/>
          </a:xfrm>
          <a:prstGeom prst="rect">
            <a:avLst/>
          </a:prstGeom>
          <a:noFill/>
        </p:spPr>
        <p:txBody>
          <a:bodyPr wrap="none" rtlCol="0">
            <a:spAutoFit/>
          </a:bodyPr>
          <a:lstStyle/>
          <a:p>
            <a:r>
              <a:rPr lang="en-US" sz="2700" i="1" dirty="0">
                <a:solidFill>
                  <a:srgbClr val="FF0000"/>
                </a:solidFill>
              </a:rPr>
              <a:t>Syntax</a:t>
            </a:r>
          </a:p>
        </p:txBody>
      </p:sp>
    </p:spTree>
    <p:extLst>
      <p:ext uri="{BB962C8B-B14F-4D97-AF65-F5344CB8AC3E}">
        <p14:creationId xmlns:p14="http://schemas.microsoft.com/office/powerpoint/2010/main" val="2657013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879056" y="1072203"/>
            <a:ext cx="4487704" cy="1088068"/>
          </a:xfrm>
        </p:spPr>
        <p:txBody>
          <a:bodyPr>
            <a:normAutofit/>
          </a:bodyPr>
          <a:lstStyle/>
          <a:p>
            <a:r>
              <a:rPr lang="en-US" dirty="0"/>
              <a:t>Example</a:t>
            </a:r>
          </a:p>
        </p:txBody>
      </p:sp>
      <p:pic>
        <p:nvPicPr>
          <p:cNvPr id="6" name="Picture 5" descr="Computer script on a screen">
            <a:extLst>
              <a:ext uri="{FF2B5EF4-FFF2-40B4-BE49-F238E27FC236}">
                <a16:creationId xmlns:a16="http://schemas.microsoft.com/office/drawing/2014/main" id="{DE33A1B1-F382-2E5A-341F-39E12DA5044B}"/>
              </a:ext>
            </a:extLst>
          </p:cNvPr>
          <p:cNvPicPr>
            <a:picLocks noChangeAspect="1"/>
          </p:cNvPicPr>
          <p:nvPr/>
        </p:nvPicPr>
        <p:blipFill rotWithShape="1">
          <a:blip r:embed="rId2"/>
          <a:srcRect l="7663" r="44643" b="-5"/>
          <a:stretch/>
        </p:blipFill>
        <p:spPr>
          <a:xfrm>
            <a:off x="0" y="1371600"/>
            <a:ext cx="3435058" cy="4800588"/>
          </a:xfrm>
          <a:prstGeom prst="rect">
            <a:avLst/>
          </a:prstGeom>
        </p:spPr>
      </p:pic>
      <p:sp>
        <p:nvSpPr>
          <p:cNvPr id="3" name="Content Placeholder"/>
          <p:cNvSpPr>
            <a:spLocks noGrp="1"/>
          </p:cNvSpPr>
          <p:nvPr>
            <p:ph idx="1"/>
          </p:nvPr>
        </p:nvSpPr>
        <p:spPr>
          <a:xfrm>
            <a:off x="3879056" y="2438401"/>
            <a:ext cx="4946892" cy="2820668"/>
          </a:xfrm>
        </p:spPr>
        <p:txBody>
          <a:bodyPr>
            <a:normAutofit/>
          </a:bodyPr>
          <a:lstStyle/>
          <a:p>
            <a:pPr lvl="0"/>
            <a:r>
              <a:rPr lang="en-US" sz="2100" dirty="0"/>
              <a:t>int number = 10;</a:t>
            </a:r>
          </a:p>
          <a:p>
            <a:pPr lvl="0"/>
            <a:r>
              <a:rPr lang="en-US" sz="2100" dirty="0"/>
              <a:t>if (number &gt; 0) {</a:t>
            </a:r>
          </a:p>
          <a:p>
            <a:pPr lvl="0"/>
            <a:r>
              <a:rPr lang="en-US" sz="1800" dirty="0"/>
              <a:t>    </a:t>
            </a:r>
            <a:r>
              <a:rPr lang="en-US" sz="1800" dirty="0" err="1"/>
              <a:t>System.out.println</a:t>
            </a:r>
            <a:r>
              <a:rPr lang="en-US" sz="1800" dirty="0"/>
              <a:t>("The number is positive.");</a:t>
            </a:r>
          </a:p>
          <a:p>
            <a:pPr lvl="0"/>
            <a:r>
              <a:rPr lang="en-US" sz="2100" dirty="0"/>
              <a:t>}</a:t>
            </a:r>
          </a:p>
        </p:txBody>
      </p:sp>
    </p:spTree>
    <p:extLst>
      <p:ext uri="{BB962C8B-B14F-4D97-AF65-F5344CB8AC3E}">
        <p14:creationId xmlns:p14="http://schemas.microsoft.com/office/powerpoint/2010/main" val="1244570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22960" y="1072203"/>
            <a:ext cx="7543800" cy="1088068"/>
          </a:xfrm>
        </p:spPr>
        <p:txBody>
          <a:bodyPr>
            <a:normAutofit/>
          </a:bodyPr>
          <a:lstStyle/>
          <a:p>
            <a:r>
              <a:rPr lang="en-US" dirty="0"/>
              <a:t>The if-else Statement</a:t>
            </a:r>
          </a:p>
        </p:txBody>
      </p:sp>
      <p:graphicFrame>
        <p:nvGraphicFramePr>
          <p:cNvPr id="6" name="Content Placeholder">
            <a:extLst>
              <a:ext uri="{FF2B5EF4-FFF2-40B4-BE49-F238E27FC236}">
                <a16:creationId xmlns:a16="http://schemas.microsoft.com/office/drawing/2014/main" id="{35016079-0454-B2A5-BE78-6A829288716A}"/>
              </a:ext>
            </a:extLst>
          </p:cNvPr>
          <p:cNvGraphicFramePr>
            <a:graphicFrameLocks noGrp="1"/>
          </p:cNvGraphicFramePr>
          <p:nvPr>
            <p:ph idx="1"/>
          </p:nvPr>
        </p:nvGraphicFramePr>
        <p:xfrm>
          <a:off x="822722" y="2431136"/>
          <a:ext cx="7543800" cy="2839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7223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mark">
            <a:extLst>
              <a:ext uri="{FF2B5EF4-FFF2-40B4-BE49-F238E27FC236}">
                <a16:creationId xmlns:a16="http://schemas.microsoft.com/office/drawing/2014/main" id="{ADF747E7-4040-A95A-93FB-CA00FDF19F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30" y="2200114"/>
            <a:ext cx="2068748" cy="2068748"/>
          </a:xfrm>
          <a:prstGeom prst="rect">
            <a:avLst/>
          </a:prstGeom>
        </p:spPr>
      </p:pic>
      <p:sp>
        <p:nvSpPr>
          <p:cNvPr id="3" name="TextBox 2">
            <a:extLst>
              <a:ext uri="{FF2B5EF4-FFF2-40B4-BE49-F238E27FC236}">
                <a16:creationId xmlns:a16="http://schemas.microsoft.com/office/drawing/2014/main" id="{7D442202-1959-4C48-52A5-9109254785A0}"/>
              </a:ext>
            </a:extLst>
          </p:cNvPr>
          <p:cNvSpPr txBox="1"/>
          <p:nvPr/>
        </p:nvSpPr>
        <p:spPr>
          <a:xfrm>
            <a:off x="2572578" y="2200114"/>
            <a:ext cx="6945401" cy="1708160"/>
          </a:xfrm>
          <a:prstGeom prst="rect">
            <a:avLst/>
          </a:prstGeom>
          <a:noFill/>
        </p:spPr>
        <p:txBody>
          <a:bodyPr wrap="square" rtlCol="0">
            <a:spAutoFit/>
          </a:bodyPr>
          <a:lstStyle/>
          <a:p>
            <a:r>
              <a:rPr lang="en-US" sz="2100" dirty="0"/>
              <a:t>if (condition) {</a:t>
            </a:r>
          </a:p>
          <a:p>
            <a:r>
              <a:rPr lang="en-US" sz="2100" dirty="0"/>
              <a:t>    // code block to be executed if the condition is true</a:t>
            </a:r>
          </a:p>
          <a:p>
            <a:r>
              <a:rPr lang="en-US" sz="2100" dirty="0"/>
              <a:t>} else {</a:t>
            </a:r>
          </a:p>
          <a:p>
            <a:r>
              <a:rPr lang="en-US" sz="2100" dirty="0"/>
              <a:t>    // code block to be executed if the condition is false</a:t>
            </a:r>
          </a:p>
          <a:p>
            <a:r>
              <a:rPr lang="en-US" sz="2100" dirty="0"/>
              <a:t>}</a:t>
            </a:r>
          </a:p>
        </p:txBody>
      </p:sp>
      <p:sp>
        <p:nvSpPr>
          <p:cNvPr id="4" name="TextBox 3">
            <a:extLst>
              <a:ext uri="{FF2B5EF4-FFF2-40B4-BE49-F238E27FC236}">
                <a16:creationId xmlns:a16="http://schemas.microsoft.com/office/drawing/2014/main" id="{5CD50DA1-0B9F-5DE6-FDBF-8BF5B4726910}"/>
              </a:ext>
            </a:extLst>
          </p:cNvPr>
          <p:cNvSpPr txBox="1"/>
          <p:nvPr/>
        </p:nvSpPr>
        <p:spPr>
          <a:xfrm>
            <a:off x="725557" y="2467390"/>
            <a:ext cx="1242648" cy="507831"/>
          </a:xfrm>
          <a:prstGeom prst="rect">
            <a:avLst/>
          </a:prstGeom>
          <a:noFill/>
        </p:spPr>
        <p:txBody>
          <a:bodyPr wrap="none" rtlCol="0">
            <a:spAutoFit/>
          </a:bodyPr>
          <a:lstStyle/>
          <a:p>
            <a:r>
              <a:rPr lang="en-US" sz="2700" i="1" dirty="0">
                <a:solidFill>
                  <a:srgbClr val="FF0000"/>
                </a:solidFill>
              </a:rPr>
              <a:t>Syntax</a:t>
            </a:r>
          </a:p>
        </p:txBody>
      </p:sp>
    </p:spTree>
    <p:extLst>
      <p:ext uri="{BB962C8B-B14F-4D97-AF65-F5344CB8AC3E}">
        <p14:creationId xmlns:p14="http://schemas.microsoft.com/office/powerpoint/2010/main" val="2841802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879056" y="1072203"/>
            <a:ext cx="4487704" cy="1088068"/>
          </a:xfrm>
        </p:spPr>
        <p:txBody>
          <a:bodyPr>
            <a:normAutofit/>
          </a:bodyPr>
          <a:lstStyle/>
          <a:p>
            <a:r>
              <a:rPr lang="en-US" dirty="0"/>
              <a:t>Example</a:t>
            </a:r>
          </a:p>
        </p:txBody>
      </p:sp>
      <p:pic>
        <p:nvPicPr>
          <p:cNvPr id="6" name="Picture 5" descr="Computer script on a screen">
            <a:extLst>
              <a:ext uri="{FF2B5EF4-FFF2-40B4-BE49-F238E27FC236}">
                <a16:creationId xmlns:a16="http://schemas.microsoft.com/office/drawing/2014/main" id="{DE33A1B1-F382-2E5A-341F-39E12DA5044B}"/>
              </a:ext>
            </a:extLst>
          </p:cNvPr>
          <p:cNvPicPr>
            <a:picLocks noChangeAspect="1"/>
          </p:cNvPicPr>
          <p:nvPr/>
        </p:nvPicPr>
        <p:blipFill rotWithShape="1">
          <a:blip r:embed="rId2"/>
          <a:srcRect l="7663" r="44643" b="-5"/>
          <a:stretch/>
        </p:blipFill>
        <p:spPr>
          <a:xfrm>
            <a:off x="0" y="1448441"/>
            <a:ext cx="3435058" cy="4800588"/>
          </a:xfrm>
          <a:prstGeom prst="rect">
            <a:avLst/>
          </a:prstGeom>
        </p:spPr>
      </p:pic>
      <p:sp>
        <p:nvSpPr>
          <p:cNvPr id="3" name="Content Placeholder"/>
          <p:cNvSpPr>
            <a:spLocks noGrp="1"/>
          </p:cNvSpPr>
          <p:nvPr>
            <p:ph idx="1"/>
          </p:nvPr>
        </p:nvSpPr>
        <p:spPr>
          <a:xfrm>
            <a:off x="3879056" y="2438401"/>
            <a:ext cx="4946892" cy="2820668"/>
          </a:xfrm>
        </p:spPr>
        <p:txBody>
          <a:bodyPr>
            <a:normAutofit lnSpcReduction="10000"/>
          </a:bodyPr>
          <a:lstStyle/>
          <a:p>
            <a:pPr lvl="0"/>
            <a:r>
              <a:rPr lang="en-US" sz="2100" dirty="0"/>
              <a:t>int number = 7;</a:t>
            </a:r>
          </a:p>
          <a:p>
            <a:pPr lvl="0"/>
            <a:r>
              <a:rPr lang="en-US" sz="2100" dirty="0"/>
              <a:t>if (number % 2 == 0) {</a:t>
            </a:r>
          </a:p>
          <a:p>
            <a:pPr lvl="0"/>
            <a:r>
              <a:rPr lang="en-US" sz="2100" dirty="0"/>
              <a:t>    </a:t>
            </a:r>
            <a:r>
              <a:rPr lang="en-US" sz="2100" dirty="0" err="1"/>
              <a:t>System.out.println</a:t>
            </a:r>
            <a:r>
              <a:rPr lang="en-US" sz="2100" dirty="0"/>
              <a:t>("The number is even.");</a:t>
            </a:r>
          </a:p>
          <a:p>
            <a:pPr lvl="0"/>
            <a:r>
              <a:rPr lang="en-US" sz="2100" dirty="0"/>
              <a:t>} else {</a:t>
            </a:r>
          </a:p>
          <a:p>
            <a:pPr lvl="0"/>
            <a:r>
              <a:rPr lang="en-US" sz="2100" dirty="0"/>
              <a:t>    </a:t>
            </a:r>
            <a:r>
              <a:rPr lang="en-US" sz="2100" dirty="0" err="1"/>
              <a:t>System.out.println</a:t>
            </a:r>
            <a:r>
              <a:rPr lang="en-US" sz="2100" dirty="0"/>
              <a:t>("The number is odd.");</a:t>
            </a:r>
          </a:p>
          <a:p>
            <a:pPr lvl="0"/>
            <a:r>
              <a:rPr lang="en-US" sz="2100" dirty="0"/>
              <a:t>}</a:t>
            </a:r>
          </a:p>
        </p:txBody>
      </p:sp>
    </p:spTree>
    <p:extLst>
      <p:ext uri="{BB962C8B-B14F-4D97-AF65-F5344CB8AC3E}">
        <p14:creationId xmlns:p14="http://schemas.microsoft.com/office/powerpoint/2010/main" val="1085615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22960" y="1072203"/>
            <a:ext cx="7543800" cy="1088068"/>
          </a:xfrm>
        </p:spPr>
        <p:txBody>
          <a:bodyPr>
            <a:normAutofit/>
          </a:bodyPr>
          <a:lstStyle/>
          <a:p>
            <a:r>
              <a:rPr lang="en-US" dirty="0"/>
              <a:t>Nested if-else Statement</a:t>
            </a:r>
          </a:p>
        </p:txBody>
      </p:sp>
      <p:graphicFrame>
        <p:nvGraphicFramePr>
          <p:cNvPr id="6" name="Content Placeholder">
            <a:extLst>
              <a:ext uri="{FF2B5EF4-FFF2-40B4-BE49-F238E27FC236}">
                <a16:creationId xmlns:a16="http://schemas.microsoft.com/office/drawing/2014/main" id="{A81623F8-B492-A769-26BD-C4B464755B57}"/>
              </a:ext>
            </a:extLst>
          </p:cNvPr>
          <p:cNvGraphicFramePr>
            <a:graphicFrameLocks noGrp="1"/>
          </p:cNvGraphicFramePr>
          <p:nvPr>
            <p:ph idx="1"/>
          </p:nvPr>
        </p:nvGraphicFramePr>
        <p:xfrm>
          <a:off x="822722" y="2431136"/>
          <a:ext cx="7543800" cy="2839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4947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mark">
            <a:extLst>
              <a:ext uri="{FF2B5EF4-FFF2-40B4-BE49-F238E27FC236}">
                <a16:creationId xmlns:a16="http://schemas.microsoft.com/office/drawing/2014/main" id="{ADF747E7-4040-A95A-93FB-CA00FDF19F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30" y="2200114"/>
            <a:ext cx="2068748" cy="2068748"/>
          </a:xfrm>
          <a:prstGeom prst="rect">
            <a:avLst/>
          </a:prstGeom>
        </p:spPr>
      </p:pic>
      <p:sp>
        <p:nvSpPr>
          <p:cNvPr id="3" name="TextBox 2">
            <a:extLst>
              <a:ext uri="{FF2B5EF4-FFF2-40B4-BE49-F238E27FC236}">
                <a16:creationId xmlns:a16="http://schemas.microsoft.com/office/drawing/2014/main" id="{7D442202-1959-4C48-52A5-9109254785A0}"/>
              </a:ext>
            </a:extLst>
          </p:cNvPr>
          <p:cNvSpPr txBox="1"/>
          <p:nvPr/>
        </p:nvSpPr>
        <p:spPr>
          <a:xfrm>
            <a:off x="2770060" y="1447800"/>
            <a:ext cx="6052931" cy="4801314"/>
          </a:xfrm>
          <a:prstGeom prst="rect">
            <a:avLst/>
          </a:prstGeom>
          <a:noFill/>
        </p:spPr>
        <p:txBody>
          <a:bodyPr wrap="square" rtlCol="0">
            <a:spAutoFit/>
          </a:bodyPr>
          <a:lstStyle/>
          <a:p>
            <a:r>
              <a:rPr lang="en-US" dirty="0"/>
              <a:t>if (condition1) {</a:t>
            </a:r>
          </a:p>
          <a:p>
            <a:r>
              <a:rPr lang="en-US" dirty="0"/>
              <a:t>    // code block to be executed if condition1 is true</a:t>
            </a:r>
          </a:p>
          <a:p>
            <a:r>
              <a:rPr lang="en-US" dirty="0"/>
              <a:t>    if (condition2) {</a:t>
            </a:r>
          </a:p>
          <a:p>
            <a:r>
              <a:rPr lang="en-US" dirty="0"/>
              <a:t>        // code block to be executed if both condition1 and condition2 are true</a:t>
            </a:r>
          </a:p>
          <a:p>
            <a:r>
              <a:rPr lang="en-US" dirty="0"/>
              <a:t>    } else {</a:t>
            </a:r>
          </a:p>
          <a:p>
            <a:r>
              <a:rPr lang="en-US" dirty="0"/>
              <a:t>        // code block to be executed if condition1 is true but condition2 is false</a:t>
            </a:r>
          </a:p>
          <a:p>
            <a:r>
              <a:rPr lang="en-US" dirty="0"/>
              <a:t>    }</a:t>
            </a:r>
          </a:p>
          <a:p>
            <a:r>
              <a:rPr lang="en-US" dirty="0"/>
              <a:t>} else {</a:t>
            </a:r>
          </a:p>
          <a:p>
            <a:r>
              <a:rPr lang="en-US" dirty="0"/>
              <a:t>    // code block to be executed if condition1 is false</a:t>
            </a:r>
          </a:p>
          <a:p>
            <a:r>
              <a:rPr lang="en-US" dirty="0"/>
              <a:t>}</a:t>
            </a:r>
          </a:p>
          <a:p>
            <a:endParaRPr lang="en-US" dirty="0"/>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5CD50DA1-0B9F-5DE6-FDBF-8BF5B4726910}"/>
              </a:ext>
            </a:extLst>
          </p:cNvPr>
          <p:cNvSpPr txBox="1"/>
          <p:nvPr/>
        </p:nvSpPr>
        <p:spPr>
          <a:xfrm>
            <a:off x="725557" y="2467390"/>
            <a:ext cx="1242648" cy="507831"/>
          </a:xfrm>
          <a:prstGeom prst="rect">
            <a:avLst/>
          </a:prstGeom>
          <a:noFill/>
        </p:spPr>
        <p:txBody>
          <a:bodyPr wrap="none" rtlCol="0">
            <a:spAutoFit/>
          </a:bodyPr>
          <a:lstStyle/>
          <a:p>
            <a:r>
              <a:rPr lang="en-US" sz="2700" i="1" dirty="0">
                <a:solidFill>
                  <a:srgbClr val="FF0000"/>
                </a:solidFill>
              </a:rPr>
              <a:t>Syntax</a:t>
            </a:r>
          </a:p>
        </p:txBody>
      </p:sp>
    </p:spTree>
    <p:extLst>
      <p:ext uri="{BB962C8B-B14F-4D97-AF65-F5344CB8AC3E}">
        <p14:creationId xmlns:p14="http://schemas.microsoft.com/office/powerpoint/2010/main" val="2045618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879056" y="1072203"/>
            <a:ext cx="4487704" cy="526729"/>
          </a:xfrm>
        </p:spPr>
        <p:txBody>
          <a:bodyPr>
            <a:normAutofit fontScale="90000"/>
          </a:bodyPr>
          <a:lstStyle/>
          <a:p>
            <a:r>
              <a:rPr lang="en-US" dirty="0"/>
              <a:t>Example</a:t>
            </a:r>
          </a:p>
        </p:txBody>
      </p:sp>
      <p:pic>
        <p:nvPicPr>
          <p:cNvPr id="6" name="Picture 5" descr="Computer script on a screen">
            <a:extLst>
              <a:ext uri="{FF2B5EF4-FFF2-40B4-BE49-F238E27FC236}">
                <a16:creationId xmlns:a16="http://schemas.microsoft.com/office/drawing/2014/main" id="{DE33A1B1-F382-2E5A-341F-39E12DA5044B}"/>
              </a:ext>
            </a:extLst>
          </p:cNvPr>
          <p:cNvPicPr>
            <a:picLocks noChangeAspect="1"/>
          </p:cNvPicPr>
          <p:nvPr/>
        </p:nvPicPr>
        <p:blipFill rotWithShape="1">
          <a:blip r:embed="rId2"/>
          <a:srcRect l="7663" r="44643" b="-5"/>
          <a:stretch/>
        </p:blipFill>
        <p:spPr>
          <a:xfrm>
            <a:off x="0" y="1513945"/>
            <a:ext cx="3435058" cy="4800588"/>
          </a:xfrm>
          <a:prstGeom prst="rect">
            <a:avLst/>
          </a:prstGeom>
        </p:spPr>
      </p:pic>
      <p:pic>
        <p:nvPicPr>
          <p:cNvPr id="4" name="Graphic 3" descr="Document">
            <a:hlinkClick r:id="rId3"/>
            <a:extLst>
              <a:ext uri="{FF2B5EF4-FFF2-40B4-BE49-F238E27FC236}">
                <a16:creationId xmlns:a16="http://schemas.microsoft.com/office/drawing/2014/main" id="{70E684F6-1AFC-1259-B48F-2E904BEA68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18261" y="2223177"/>
            <a:ext cx="1691062" cy="1691062"/>
          </a:xfrm>
          <a:prstGeom prst="rect">
            <a:avLst/>
          </a:prstGeom>
        </p:spPr>
      </p:pic>
      <p:sp>
        <p:nvSpPr>
          <p:cNvPr id="5" name="TextBox 4">
            <a:extLst>
              <a:ext uri="{FF2B5EF4-FFF2-40B4-BE49-F238E27FC236}">
                <a16:creationId xmlns:a16="http://schemas.microsoft.com/office/drawing/2014/main" id="{9B461684-11E0-9182-F80B-0ABFE2FF8D85}"/>
              </a:ext>
            </a:extLst>
          </p:cNvPr>
          <p:cNvSpPr txBox="1"/>
          <p:nvPr/>
        </p:nvSpPr>
        <p:spPr>
          <a:xfrm>
            <a:off x="4897139" y="2620831"/>
            <a:ext cx="3879113" cy="1015663"/>
          </a:xfrm>
          <a:prstGeom prst="rect">
            <a:avLst/>
          </a:prstGeom>
          <a:noFill/>
        </p:spPr>
        <p:txBody>
          <a:bodyPr wrap="square" rtlCol="0">
            <a:spAutoFit/>
          </a:bodyPr>
          <a:lstStyle/>
          <a:p>
            <a:pPr algn="just"/>
            <a:r>
              <a:rPr lang="en-US" sz="1500" dirty="0"/>
              <a:t>Consider a scenario where you want to determine  the eligibility of a candidate for a job based on their qualifications and years of experience</a:t>
            </a:r>
          </a:p>
        </p:txBody>
      </p:sp>
      <p:sp>
        <p:nvSpPr>
          <p:cNvPr id="7" name="Arrow: Right 6">
            <a:extLst>
              <a:ext uri="{FF2B5EF4-FFF2-40B4-BE49-F238E27FC236}">
                <a16:creationId xmlns:a16="http://schemas.microsoft.com/office/drawing/2014/main" id="{418C6312-4C09-87AE-60FB-A9ACD24517E0}"/>
              </a:ext>
            </a:extLst>
          </p:cNvPr>
          <p:cNvSpPr/>
          <p:nvPr/>
        </p:nvSpPr>
        <p:spPr>
          <a:xfrm rot="16024805">
            <a:off x="3883650" y="3850399"/>
            <a:ext cx="450514" cy="4373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AB6DDA9-F7DC-F694-24A0-B8D31F40CCCC}"/>
              </a:ext>
            </a:extLst>
          </p:cNvPr>
          <p:cNvSpPr txBox="1"/>
          <p:nvPr/>
        </p:nvSpPr>
        <p:spPr>
          <a:xfrm>
            <a:off x="3688527" y="2417361"/>
            <a:ext cx="650232" cy="1200329"/>
          </a:xfrm>
          <a:prstGeom prst="rect">
            <a:avLst/>
          </a:prstGeom>
          <a:noFill/>
        </p:spPr>
        <p:txBody>
          <a:bodyPr wrap="square" rtlCol="0">
            <a:spAutoFit/>
          </a:bodyPr>
          <a:lstStyle/>
          <a:p>
            <a:r>
              <a:rPr lang="en-US" dirty="0">
                <a:solidFill>
                  <a:srgbClr val="FF0000"/>
                </a:solidFill>
                <a:hlinkClick r:id="rId3"/>
              </a:rPr>
              <a:t>Click Here</a:t>
            </a:r>
            <a:endParaRPr lang="en-US" dirty="0">
              <a:solidFill>
                <a:srgbClr val="FF0000"/>
              </a:solidFill>
            </a:endParaRPr>
          </a:p>
        </p:txBody>
      </p:sp>
    </p:spTree>
    <p:extLst>
      <p:ext uri="{BB962C8B-B14F-4D97-AF65-F5344CB8AC3E}">
        <p14:creationId xmlns:p14="http://schemas.microsoft.com/office/powerpoint/2010/main" val="2689043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D7326-2F44-4C12-9A60-6809514FA564}"/>
              </a:ext>
            </a:extLst>
          </p:cNvPr>
          <p:cNvSpPr>
            <a:spLocks noGrp="1"/>
          </p:cNvSpPr>
          <p:nvPr>
            <p:ph type="title" idx="4294967295"/>
          </p:nvPr>
        </p:nvSpPr>
        <p:spPr>
          <a:xfrm>
            <a:off x="457200" y="76480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JDK, JRE and JVM</a:t>
            </a:r>
            <a:endParaRPr lang="en-US" sz="2800" b="1" dirty="0"/>
          </a:p>
        </p:txBody>
      </p:sp>
      <p:sp>
        <p:nvSpPr>
          <p:cNvPr id="7" name="TextBox 6">
            <a:extLst>
              <a:ext uri="{FF2B5EF4-FFF2-40B4-BE49-F238E27FC236}">
                <a16:creationId xmlns:a16="http://schemas.microsoft.com/office/drawing/2014/main" id="{AE7FF191-1AB1-594C-C74C-84E42256629D}"/>
              </a:ext>
            </a:extLst>
          </p:cNvPr>
          <p:cNvSpPr txBox="1"/>
          <p:nvPr/>
        </p:nvSpPr>
        <p:spPr>
          <a:xfrm>
            <a:off x="381000" y="1928589"/>
            <a:ext cx="8077200" cy="3970318"/>
          </a:xfrm>
          <a:prstGeom prst="rect">
            <a:avLst/>
          </a:prstGeom>
          <a:noFill/>
        </p:spPr>
        <p:txBody>
          <a:bodyPr wrap="square">
            <a:spAutoFit/>
          </a:bodyPr>
          <a:lstStyle/>
          <a:p>
            <a:pPr algn="just" fontAlgn="base">
              <a:spcAft>
                <a:spcPts val="1800"/>
              </a:spcAft>
            </a:pPr>
            <a:r>
              <a:rPr lang="en-IN" b="1" i="0" u="sng" dirty="0">
                <a:solidFill>
                  <a:srgbClr val="273239"/>
                </a:solidFill>
                <a:effectLst/>
                <a:latin typeface="Nunito" panose="020F0502020204030204" pitchFamily="34" charset="0"/>
                <a:hlinkClick r:id="rId2"/>
              </a:rPr>
              <a:t>JDK</a:t>
            </a:r>
            <a:r>
              <a:rPr lang="en-IN" b="1" i="0" dirty="0">
                <a:solidFill>
                  <a:srgbClr val="273239"/>
                </a:solidFill>
                <a:effectLst/>
                <a:latin typeface="Nunito" panose="020F0502020204030204" pitchFamily="34" charset="0"/>
              </a:rPr>
              <a:t>: Java Development Kit</a:t>
            </a:r>
            <a:r>
              <a:rPr lang="en-IN" b="0" i="0" dirty="0">
                <a:solidFill>
                  <a:srgbClr val="273239"/>
                </a:solidFill>
                <a:effectLst/>
                <a:latin typeface="Nunito" panose="020F0502020204030204" pitchFamily="34" charset="0"/>
              </a:rPr>
              <a:t> is a software development environment </a:t>
            </a:r>
          </a:p>
          <a:p>
            <a:pPr algn="just" fontAlgn="base">
              <a:spcAft>
                <a:spcPts val="1800"/>
              </a:spcAft>
            </a:pPr>
            <a:r>
              <a:rPr lang="en-IN" dirty="0">
                <a:solidFill>
                  <a:srgbClr val="273239"/>
                </a:solidFill>
                <a:latin typeface="Nunito" panose="020F0502020204030204" pitchFamily="34" charset="0"/>
              </a:rPr>
              <a:t>	- </a:t>
            </a:r>
            <a:r>
              <a:rPr lang="en-IN" b="0" i="0" dirty="0">
                <a:solidFill>
                  <a:srgbClr val="273239"/>
                </a:solidFill>
                <a:effectLst/>
                <a:latin typeface="Nunito" panose="020F0502020204030204" pitchFamily="34" charset="0"/>
              </a:rPr>
              <a:t>used for developing Java applications and applets.</a:t>
            </a:r>
          </a:p>
          <a:p>
            <a:pPr algn="just" fontAlgn="base">
              <a:spcAft>
                <a:spcPts val="1800"/>
              </a:spcAft>
            </a:pPr>
            <a:r>
              <a:rPr lang="en-IN" b="1" i="0" u="sng" dirty="0">
                <a:solidFill>
                  <a:srgbClr val="273239"/>
                </a:solidFill>
                <a:effectLst/>
                <a:latin typeface="Nunito" panose="020F0502020204030204" pitchFamily="34" charset="0"/>
                <a:hlinkClick r:id="rId3"/>
              </a:rPr>
              <a:t>JRE</a:t>
            </a:r>
            <a:r>
              <a:rPr lang="en-IN" b="1" i="0" dirty="0">
                <a:solidFill>
                  <a:srgbClr val="273239"/>
                </a:solidFill>
                <a:effectLst/>
                <a:latin typeface="Nunito" panose="020F0502020204030204" pitchFamily="34" charset="0"/>
              </a:rPr>
              <a:t>: </a:t>
            </a:r>
            <a:r>
              <a:rPr lang="en-IN" b="0" i="0" dirty="0">
                <a:solidFill>
                  <a:srgbClr val="273239"/>
                </a:solidFill>
                <a:effectLst/>
                <a:latin typeface="Nunito" panose="020F0502020204030204" pitchFamily="34" charset="0"/>
              </a:rPr>
              <a:t>JRE stands for </a:t>
            </a:r>
            <a:r>
              <a:rPr lang="en-IN" b="1" i="0" dirty="0">
                <a:solidFill>
                  <a:srgbClr val="273239"/>
                </a:solidFill>
                <a:effectLst/>
                <a:latin typeface="Nunito" panose="020F0502020204030204" pitchFamily="34" charset="0"/>
              </a:rPr>
              <a:t>Java Runtime Environment</a:t>
            </a:r>
            <a:endParaRPr lang="en-IN" dirty="0">
              <a:solidFill>
                <a:srgbClr val="273239"/>
              </a:solidFill>
              <a:latin typeface="Nunito" panose="020F0502020204030204" pitchFamily="34" charset="0"/>
            </a:endParaRPr>
          </a:p>
          <a:p>
            <a:pPr algn="just" fontAlgn="base">
              <a:spcAft>
                <a:spcPts val="1800"/>
              </a:spcAft>
            </a:pPr>
            <a:r>
              <a:rPr lang="en-IN" b="0" i="0" dirty="0">
                <a:solidFill>
                  <a:srgbClr val="273239"/>
                </a:solidFill>
                <a:effectLst/>
                <a:latin typeface="Nunito" panose="020F0502020204030204" pitchFamily="34" charset="0"/>
              </a:rPr>
              <a:t>	- It provides an environment to run only the Java program onto the 	   system.</a:t>
            </a:r>
          </a:p>
          <a:p>
            <a:pPr algn="just" fontAlgn="base">
              <a:spcAft>
                <a:spcPts val="1800"/>
              </a:spcAft>
            </a:pPr>
            <a:r>
              <a:rPr lang="en-IN" b="1" i="0" u="sng" dirty="0">
                <a:solidFill>
                  <a:srgbClr val="273239"/>
                </a:solidFill>
                <a:effectLst/>
                <a:latin typeface="Nunito" panose="020F0502020204030204" pitchFamily="34" charset="0"/>
                <a:hlinkClick r:id="rId4"/>
              </a:rPr>
              <a:t>JVM</a:t>
            </a:r>
            <a:r>
              <a:rPr lang="en-IN" b="1" i="0" dirty="0">
                <a:solidFill>
                  <a:srgbClr val="273239"/>
                </a:solidFill>
                <a:effectLst/>
                <a:latin typeface="Nunito" panose="020F0502020204030204" pitchFamily="34" charset="0"/>
              </a:rPr>
              <a:t>: </a:t>
            </a:r>
            <a:r>
              <a:rPr lang="en-IN" b="0" i="0" dirty="0">
                <a:solidFill>
                  <a:srgbClr val="273239"/>
                </a:solidFill>
                <a:effectLst/>
                <a:latin typeface="Nunito" panose="020F0502020204030204" pitchFamily="34" charset="0"/>
              </a:rPr>
              <a:t>JVM stands for</a:t>
            </a:r>
            <a:r>
              <a:rPr lang="en-IN" b="1" i="0" dirty="0">
                <a:solidFill>
                  <a:srgbClr val="273239"/>
                </a:solidFill>
                <a:effectLst/>
                <a:latin typeface="Nunito" panose="020F0502020204030204" pitchFamily="34" charset="0"/>
              </a:rPr>
              <a:t> Java Virtual Machine</a:t>
            </a:r>
            <a:r>
              <a:rPr lang="en-IN" b="0" i="0" dirty="0">
                <a:solidFill>
                  <a:srgbClr val="273239"/>
                </a:solidFill>
                <a:effectLst/>
                <a:latin typeface="Nunito" panose="020F0502020204030204" pitchFamily="34" charset="0"/>
              </a:rPr>
              <a:t> </a:t>
            </a:r>
            <a:endParaRPr lang="en-IN" dirty="0">
              <a:solidFill>
                <a:srgbClr val="273239"/>
              </a:solidFill>
              <a:latin typeface="Nunito" panose="020F0502020204030204" pitchFamily="34" charset="0"/>
            </a:endParaRPr>
          </a:p>
          <a:p>
            <a:pPr algn="just" fontAlgn="base">
              <a:spcAft>
                <a:spcPts val="1800"/>
              </a:spcAft>
            </a:pPr>
            <a:r>
              <a:rPr lang="en-IN" b="0" i="0" dirty="0">
                <a:solidFill>
                  <a:srgbClr val="273239"/>
                </a:solidFill>
                <a:effectLst/>
                <a:latin typeface="Nunito" panose="020F0502020204030204" pitchFamily="34" charset="0"/>
              </a:rPr>
              <a:t>	- It is responsible for executing the Java program.</a:t>
            </a:r>
          </a:p>
          <a:p>
            <a:pPr algn="just"/>
            <a:br>
              <a:rPr lang="en-IN" dirty="0"/>
            </a:br>
            <a:endParaRPr lang="en-US" dirty="0"/>
          </a:p>
        </p:txBody>
      </p:sp>
    </p:spTree>
    <p:extLst>
      <p:ext uri="{BB962C8B-B14F-4D97-AF65-F5344CB8AC3E}">
        <p14:creationId xmlns:p14="http://schemas.microsoft.com/office/powerpoint/2010/main" val="21186203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22960" y="1072203"/>
            <a:ext cx="7543800" cy="1088068"/>
          </a:xfrm>
        </p:spPr>
        <p:txBody>
          <a:bodyPr>
            <a:normAutofit/>
          </a:bodyPr>
          <a:lstStyle/>
          <a:p>
            <a:r>
              <a:rPr lang="en-US" dirty="0"/>
              <a:t>Multiple if-else Statement</a:t>
            </a:r>
          </a:p>
        </p:txBody>
      </p:sp>
      <p:graphicFrame>
        <p:nvGraphicFramePr>
          <p:cNvPr id="6" name="Content Placeholder">
            <a:extLst>
              <a:ext uri="{FF2B5EF4-FFF2-40B4-BE49-F238E27FC236}">
                <a16:creationId xmlns:a16="http://schemas.microsoft.com/office/drawing/2014/main" id="{634B184F-73B6-F65D-8B69-C45C651E4A28}"/>
              </a:ext>
            </a:extLst>
          </p:cNvPr>
          <p:cNvGraphicFramePr>
            <a:graphicFrameLocks noGrp="1"/>
          </p:cNvGraphicFramePr>
          <p:nvPr>
            <p:ph idx="1"/>
          </p:nvPr>
        </p:nvGraphicFramePr>
        <p:xfrm>
          <a:off x="822722" y="2431136"/>
          <a:ext cx="7543800" cy="2839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7404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mark">
            <a:extLst>
              <a:ext uri="{FF2B5EF4-FFF2-40B4-BE49-F238E27FC236}">
                <a16:creationId xmlns:a16="http://schemas.microsoft.com/office/drawing/2014/main" id="{ADF747E7-4040-A95A-93FB-CA00FDF19F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30" y="2200114"/>
            <a:ext cx="2068748" cy="2068748"/>
          </a:xfrm>
          <a:prstGeom prst="rect">
            <a:avLst/>
          </a:prstGeom>
        </p:spPr>
      </p:pic>
      <p:sp>
        <p:nvSpPr>
          <p:cNvPr id="3" name="TextBox 2">
            <a:extLst>
              <a:ext uri="{FF2B5EF4-FFF2-40B4-BE49-F238E27FC236}">
                <a16:creationId xmlns:a16="http://schemas.microsoft.com/office/drawing/2014/main" id="{7D442202-1959-4C48-52A5-9109254785A0}"/>
              </a:ext>
            </a:extLst>
          </p:cNvPr>
          <p:cNvSpPr txBox="1"/>
          <p:nvPr/>
        </p:nvSpPr>
        <p:spPr>
          <a:xfrm>
            <a:off x="2759669" y="1664827"/>
            <a:ext cx="6052931" cy="3139321"/>
          </a:xfrm>
          <a:prstGeom prst="rect">
            <a:avLst/>
          </a:prstGeom>
          <a:noFill/>
        </p:spPr>
        <p:txBody>
          <a:bodyPr wrap="square" rtlCol="0">
            <a:spAutoFit/>
          </a:bodyPr>
          <a:lstStyle/>
          <a:p>
            <a:r>
              <a:rPr lang="en-US" dirty="0"/>
              <a:t>if (condition1) {</a:t>
            </a:r>
          </a:p>
          <a:p>
            <a:r>
              <a:rPr lang="en-US" dirty="0"/>
              <a:t>    // code block to be executed if condition1 is true</a:t>
            </a:r>
          </a:p>
          <a:p>
            <a:r>
              <a:rPr lang="en-US" dirty="0"/>
              <a:t>}</a:t>
            </a:r>
          </a:p>
          <a:p>
            <a:r>
              <a:rPr lang="en-US" dirty="0"/>
              <a:t>if (condition2) {</a:t>
            </a:r>
          </a:p>
          <a:p>
            <a:r>
              <a:rPr lang="en-US" dirty="0"/>
              <a:t>    // code block to be executed if condition2 is true</a:t>
            </a:r>
          </a:p>
          <a:p>
            <a:r>
              <a:rPr lang="en-US" dirty="0"/>
              <a:t>}</a:t>
            </a:r>
          </a:p>
          <a:p>
            <a:r>
              <a:rPr lang="en-US" dirty="0"/>
              <a:t>// Additional if-else statements as needed</a:t>
            </a:r>
          </a:p>
          <a:p>
            <a:r>
              <a:rPr lang="en-US" dirty="0"/>
              <a:t>else {</a:t>
            </a:r>
          </a:p>
          <a:p>
            <a:r>
              <a:rPr lang="en-US" dirty="0"/>
              <a:t>    // code block to be executed if none of the conditions are true</a:t>
            </a:r>
          </a:p>
          <a:p>
            <a:r>
              <a:rPr lang="en-US" dirty="0"/>
              <a:t>}</a:t>
            </a:r>
          </a:p>
        </p:txBody>
      </p:sp>
      <p:sp>
        <p:nvSpPr>
          <p:cNvPr id="4" name="TextBox 3">
            <a:extLst>
              <a:ext uri="{FF2B5EF4-FFF2-40B4-BE49-F238E27FC236}">
                <a16:creationId xmlns:a16="http://schemas.microsoft.com/office/drawing/2014/main" id="{5CD50DA1-0B9F-5DE6-FDBF-8BF5B4726910}"/>
              </a:ext>
            </a:extLst>
          </p:cNvPr>
          <p:cNvSpPr txBox="1"/>
          <p:nvPr/>
        </p:nvSpPr>
        <p:spPr>
          <a:xfrm>
            <a:off x="725557" y="2467390"/>
            <a:ext cx="1242648" cy="507831"/>
          </a:xfrm>
          <a:prstGeom prst="rect">
            <a:avLst/>
          </a:prstGeom>
          <a:noFill/>
        </p:spPr>
        <p:txBody>
          <a:bodyPr wrap="none" rtlCol="0">
            <a:spAutoFit/>
          </a:bodyPr>
          <a:lstStyle/>
          <a:p>
            <a:r>
              <a:rPr lang="en-US" sz="2700" i="1" dirty="0">
                <a:solidFill>
                  <a:srgbClr val="FF0000"/>
                </a:solidFill>
              </a:rPr>
              <a:t>Syntax</a:t>
            </a:r>
          </a:p>
        </p:txBody>
      </p:sp>
    </p:spTree>
    <p:extLst>
      <p:ext uri="{BB962C8B-B14F-4D97-AF65-F5344CB8AC3E}">
        <p14:creationId xmlns:p14="http://schemas.microsoft.com/office/powerpoint/2010/main" val="3892233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879056" y="1072203"/>
            <a:ext cx="4487704" cy="526729"/>
          </a:xfrm>
        </p:spPr>
        <p:txBody>
          <a:bodyPr>
            <a:normAutofit fontScale="90000"/>
          </a:bodyPr>
          <a:lstStyle/>
          <a:p>
            <a:r>
              <a:rPr lang="en-US" dirty="0"/>
              <a:t>Example</a:t>
            </a:r>
          </a:p>
        </p:txBody>
      </p:sp>
      <p:pic>
        <p:nvPicPr>
          <p:cNvPr id="6" name="Picture 5" descr="Computer script on a screen">
            <a:extLst>
              <a:ext uri="{FF2B5EF4-FFF2-40B4-BE49-F238E27FC236}">
                <a16:creationId xmlns:a16="http://schemas.microsoft.com/office/drawing/2014/main" id="{DE33A1B1-F382-2E5A-341F-39E12DA5044B}"/>
              </a:ext>
            </a:extLst>
          </p:cNvPr>
          <p:cNvPicPr>
            <a:picLocks noChangeAspect="1"/>
          </p:cNvPicPr>
          <p:nvPr/>
        </p:nvPicPr>
        <p:blipFill rotWithShape="1">
          <a:blip r:embed="rId2"/>
          <a:srcRect l="7663" r="44643" b="-5"/>
          <a:stretch/>
        </p:blipFill>
        <p:spPr>
          <a:xfrm>
            <a:off x="0" y="1447800"/>
            <a:ext cx="3435058" cy="4800588"/>
          </a:xfrm>
          <a:prstGeom prst="rect">
            <a:avLst/>
          </a:prstGeom>
        </p:spPr>
      </p:pic>
      <p:sp>
        <p:nvSpPr>
          <p:cNvPr id="5" name="TextBox 4">
            <a:extLst>
              <a:ext uri="{FF2B5EF4-FFF2-40B4-BE49-F238E27FC236}">
                <a16:creationId xmlns:a16="http://schemas.microsoft.com/office/drawing/2014/main" id="{9B461684-11E0-9182-F80B-0ABFE2FF8D85}"/>
              </a:ext>
            </a:extLst>
          </p:cNvPr>
          <p:cNvSpPr txBox="1"/>
          <p:nvPr/>
        </p:nvSpPr>
        <p:spPr>
          <a:xfrm>
            <a:off x="4487647" y="2356942"/>
            <a:ext cx="3879113" cy="3323987"/>
          </a:xfrm>
          <a:prstGeom prst="rect">
            <a:avLst/>
          </a:prstGeom>
          <a:noFill/>
        </p:spPr>
        <p:txBody>
          <a:bodyPr wrap="square" rtlCol="0">
            <a:spAutoFit/>
          </a:bodyPr>
          <a:lstStyle/>
          <a:p>
            <a:pPr algn="just"/>
            <a:r>
              <a:rPr lang="en-US" sz="1500" dirty="0"/>
              <a:t>int score = 85;</a:t>
            </a:r>
          </a:p>
          <a:p>
            <a:pPr algn="just"/>
            <a:r>
              <a:rPr lang="en-US" sz="1500" dirty="0"/>
              <a:t>if (score &gt;= 90) {</a:t>
            </a:r>
          </a:p>
          <a:p>
            <a:pPr algn="just"/>
            <a:r>
              <a:rPr lang="en-US" sz="1500" dirty="0"/>
              <a:t>    </a:t>
            </a:r>
            <a:r>
              <a:rPr lang="en-US" sz="1500" dirty="0" err="1"/>
              <a:t>System.out.println</a:t>
            </a:r>
            <a:r>
              <a:rPr lang="en-US" sz="1500" dirty="0"/>
              <a:t>("Grade: A");</a:t>
            </a:r>
          </a:p>
          <a:p>
            <a:pPr algn="just"/>
            <a:r>
              <a:rPr lang="en-US" sz="1500" dirty="0"/>
              <a:t>}</a:t>
            </a:r>
          </a:p>
          <a:p>
            <a:pPr algn="just"/>
            <a:r>
              <a:rPr lang="en-US" sz="1500" dirty="0"/>
              <a:t>if (score &gt;= 80 &amp;&amp; score &lt; 90) {</a:t>
            </a:r>
          </a:p>
          <a:p>
            <a:pPr algn="just"/>
            <a:r>
              <a:rPr lang="en-US" sz="1500" dirty="0"/>
              <a:t>    </a:t>
            </a:r>
            <a:r>
              <a:rPr lang="en-US" sz="1500" dirty="0" err="1"/>
              <a:t>System.out.println</a:t>
            </a:r>
            <a:r>
              <a:rPr lang="en-US" sz="1500" dirty="0"/>
              <a:t>("Grade: B");</a:t>
            </a:r>
          </a:p>
          <a:p>
            <a:pPr algn="just"/>
            <a:r>
              <a:rPr lang="en-US" sz="1500" dirty="0"/>
              <a:t>}</a:t>
            </a:r>
          </a:p>
          <a:p>
            <a:pPr algn="just"/>
            <a:r>
              <a:rPr lang="en-US" sz="1500" dirty="0"/>
              <a:t>if (score &gt;= 70 &amp;&amp; score &lt; 80) {</a:t>
            </a:r>
          </a:p>
          <a:p>
            <a:pPr algn="just"/>
            <a:r>
              <a:rPr lang="en-US" sz="1500" dirty="0"/>
              <a:t>    </a:t>
            </a:r>
            <a:r>
              <a:rPr lang="en-US" sz="1500" dirty="0" err="1"/>
              <a:t>System.out.println</a:t>
            </a:r>
            <a:r>
              <a:rPr lang="en-US" sz="1500" dirty="0"/>
              <a:t>("Grade: C");</a:t>
            </a:r>
          </a:p>
          <a:p>
            <a:pPr algn="just"/>
            <a:r>
              <a:rPr lang="en-US" sz="1500" dirty="0"/>
              <a:t>}</a:t>
            </a:r>
          </a:p>
          <a:p>
            <a:pPr algn="just"/>
            <a:r>
              <a:rPr lang="en-US" sz="1500" dirty="0"/>
              <a:t>if (score &lt; 70) {</a:t>
            </a:r>
          </a:p>
          <a:p>
            <a:pPr algn="just"/>
            <a:r>
              <a:rPr lang="en-US" sz="1500" dirty="0"/>
              <a:t>    </a:t>
            </a:r>
            <a:r>
              <a:rPr lang="en-US" sz="1500" dirty="0" err="1"/>
              <a:t>System.out.println</a:t>
            </a:r>
            <a:r>
              <a:rPr lang="en-US" sz="1500" dirty="0"/>
              <a:t>("Grade: D");</a:t>
            </a:r>
          </a:p>
          <a:p>
            <a:pPr algn="just"/>
            <a:r>
              <a:rPr lang="en-US" sz="1500" dirty="0"/>
              <a:t>}</a:t>
            </a:r>
          </a:p>
          <a:p>
            <a:pPr algn="just"/>
            <a:endParaRPr lang="en-US" sz="1500" dirty="0"/>
          </a:p>
        </p:txBody>
      </p:sp>
    </p:spTree>
    <p:extLst>
      <p:ext uri="{BB962C8B-B14F-4D97-AF65-F5344CB8AC3E}">
        <p14:creationId xmlns:p14="http://schemas.microsoft.com/office/powerpoint/2010/main" val="4041916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22960" y="1072203"/>
            <a:ext cx="7543800" cy="1088068"/>
          </a:xfrm>
        </p:spPr>
        <p:txBody>
          <a:bodyPr>
            <a:normAutofit/>
          </a:bodyPr>
          <a:lstStyle/>
          <a:p>
            <a:r>
              <a:rPr lang="en-US" dirty="0"/>
              <a:t>The if-else-if Ladder</a:t>
            </a:r>
          </a:p>
        </p:txBody>
      </p:sp>
      <p:graphicFrame>
        <p:nvGraphicFramePr>
          <p:cNvPr id="6" name="Content Placeholder">
            <a:extLst>
              <a:ext uri="{FF2B5EF4-FFF2-40B4-BE49-F238E27FC236}">
                <a16:creationId xmlns:a16="http://schemas.microsoft.com/office/drawing/2014/main" id="{9DFA7BEE-4076-9D2C-2AD8-7929A8898BFB}"/>
              </a:ext>
            </a:extLst>
          </p:cNvPr>
          <p:cNvGraphicFramePr>
            <a:graphicFrameLocks noGrp="1"/>
          </p:cNvGraphicFramePr>
          <p:nvPr>
            <p:ph idx="1"/>
          </p:nvPr>
        </p:nvGraphicFramePr>
        <p:xfrm>
          <a:off x="822722" y="2431136"/>
          <a:ext cx="7543800" cy="2839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5728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mark">
            <a:extLst>
              <a:ext uri="{FF2B5EF4-FFF2-40B4-BE49-F238E27FC236}">
                <a16:creationId xmlns:a16="http://schemas.microsoft.com/office/drawing/2014/main" id="{ADF747E7-4040-A95A-93FB-CA00FDF19F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30" y="2200114"/>
            <a:ext cx="2068748" cy="2068748"/>
          </a:xfrm>
          <a:prstGeom prst="rect">
            <a:avLst/>
          </a:prstGeom>
        </p:spPr>
      </p:pic>
      <p:sp>
        <p:nvSpPr>
          <p:cNvPr id="3" name="TextBox 2">
            <a:extLst>
              <a:ext uri="{FF2B5EF4-FFF2-40B4-BE49-F238E27FC236}">
                <a16:creationId xmlns:a16="http://schemas.microsoft.com/office/drawing/2014/main" id="{7D442202-1959-4C48-52A5-9109254785A0}"/>
              </a:ext>
            </a:extLst>
          </p:cNvPr>
          <p:cNvSpPr txBox="1"/>
          <p:nvPr/>
        </p:nvSpPr>
        <p:spPr>
          <a:xfrm>
            <a:off x="2625339" y="1443841"/>
            <a:ext cx="6052931" cy="3970318"/>
          </a:xfrm>
          <a:prstGeom prst="rect">
            <a:avLst/>
          </a:prstGeom>
          <a:noFill/>
        </p:spPr>
        <p:txBody>
          <a:bodyPr wrap="square" rtlCol="0">
            <a:spAutoFit/>
          </a:bodyPr>
          <a:lstStyle/>
          <a:p>
            <a:r>
              <a:rPr lang="en-US" dirty="0"/>
              <a:t>if (condition1) {</a:t>
            </a:r>
          </a:p>
          <a:p>
            <a:r>
              <a:rPr lang="en-US" dirty="0"/>
              <a:t>    // code block to be executed if condition1 is true</a:t>
            </a:r>
          </a:p>
          <a:p>
            <a:r>
              <a:rPr lang="en-US" dirty="0"/>
              <a:t>} else if (condition2) {</a:t>
            </a:r>
          </a:p>
          <a:p>
            <a:r>
              <a:rPr lang="en-US" dirty="0"/>
              <a:t>    // code block to be executed if condition2 is true and condition1 is false</a:t>
            </a:r>
          </a:p>
          <a:p>
            <a:r>
              <a:rPr lang="en-US" dirty="0"/>
              <a:t>} else if (condition3) {</a:t>
            </a:r>
          </a:p>
          <a:p>
            <a:r>
              <a:rPr lang="en-US" dirty="0"/>
              <a:t>    // code block to be executed if condition3 is true and conditions 1 and 2 are false</a:t>
            </a:r>
          </a:p>
          <a:p>
            <a:r>
              <a:rPr lang="en-US" dirty="0"/>
              <a:t>}</a:t>
            </a:r>
          </a:p>
          <a:p>
            <a:r>
              <a:rPr lang="en-US" dirty="0"/>
              <a:t>// Additional else-if statements as needed</a:t>
            </a:r>
          </a:p>
          <a:p>
            <a:r>
              <a:rPr lang="en-US" dirty="0"/>
              <a:t>else {</a:t>
            </a:r>
          </a:p>
          <a:p>
            <a:r>
              <a:rPr lang="en-US" dirty="0"/>
              <a:t>    // code block to be executed if none of the conditions are true</a:t>
            </a:r>
          </a:p>
          <a:p>
            <a:r>
              <a:rPr lang="en-US" dirty="0"/>
              <a:t>}</a:t>
            </a:r>
          </a:p>
        </p:txBody>
      </p:sp>
      <p:sp>
        <p:nvSpPr>
          <p:cNvPr id="4" name="TextBox 3">
            <a:extLst>
              <a:ext uri="{FF2B5EF4-FFF2-40B4-BE49-F238E27FC236}">
                <a16:creationId xmlns:a16="http://schemas.microsoft.com/office/drawing/2014/main" id="{5CD50DA1-0B9F-5DE6-FDBF-8BF5B4726910}"/>
              </a:ext>
            </a:extLst>
          </p:cNvPr>
          <p:cNvSpPr txBox="1"/>
          <p:nvPr/>
        </p:nvSpPr>
        <p:spPr>
          <a:xfrm>
            <a:off x="725557" y="2467390"/>
            <a:ext cx="1242648" cy="507831"/>
          </a:xfrm>
          <a:prstGeom prst="rect">
            <a:avLst/>
          </a:prstGeom>
          <a:noFill/>
        </p:spPr>
        <p:txBody>
          <a:bodyPr wrap="none" rtlCol="0">
            <a:spAutoFit/>
          </a:bodyPr>
          <a:lstStyle/>
          <a:p>
            <a:r>
              <a:rPr lang="en-US" sz="2700" i="1" dirty="0">
                <a:solidFill>
                  <a:srgbClr val="FF0000"/>
                </a:solidFill>
              </a:rPr>
              <a:t>Syntax</a:t>
            </a:r>
          </a:p>
        </p:txBody>
      </p:sp>
    </p:spTree>
    <p:extLst>
      <p:ext uri="{BB962C8B-B14F-4D97-AF65-F5344CB8AC3E}">
        <p14:creationId xmlns:p14="http://schemas.microsoft.com/office/powerpoint/2010/main" val="1414252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879056" y="1072203"/>
            <a:ext cx="4487704" cy="526729"/>
          </a:xfrm>
        </p:spPr>
        <p:txBody>
          <a:bodyPr>
            <a:normAutofit fontScale="90000"/>
          </a:bodyPr>
          <a:lstStyle/>
          <a:p>
            <a:r>
              <a:rPr lang="en-US" dirty="0"/>
              <a:t>Example</a:t>
            </a:r>
          </a:p>
        </p:txBody>
      </p:sp>
      <p:pic>
        <p:nvPicPr>
          <p:cNvPr id="6" name="Picture 5" descr="Computer script on a screen">
            <a:extLst>
              <a:ext uri="{FF2B5EF4-FFF2-40B4-BE49-F238E27FC236}">
                <a16:creationId xmlns:a16="http://schemas.microsoft.com/office/drawing/2014/main" id="{DE33A1B1-F382-2E5A-341F-39E12DA5044B}"/>
              </a:ext>
            </a:extLst>
          </p:cNvPr>
          <p:cNvPicPr>
            <a:picLocks noChangeAspect="1"/>
          </p:cNvPicPr>
          <p:nvPr/>
        </p:nvPicPr>
        <p:blipFill rotWithShape="1">
          <a:blip r:embed="rId2"/>
          <a:srcRect l="7663" r="44643" b="-5"/>
          <a:stretch/>
        </p:blipFill>
        <p:spPr>
          <a:xfrm>
            <a:off x="0" y="1524000"/>
            <a:ext cx="3435058" cy="4800588"/>
          </a:xfrm>
          <a:prstGeom prst="rect">
            <a:avLst/>
          </a:prstGeom>
        </p:spPr>
      </p:pic>
      <p:sp>
        <p:nvSpPr>
          <p:cNvPr id="5" name="TextBox 4">
            <a:extLst>
              <a:ext uri="{FF2B5EF4-FFF2-40B4-BE49-F238E27FC236}">
                <a16:creationId xmlns:a16="http://schemas.microsoft.com/office/drawing/2014/main" id="{9B461684-11E0-9182-F80B-0ABFE2FF8D85}"/>
              </a:ext>
            </a:extLst>
          </p:cNvPr>
          <p:cNvSpPr txBox="1"/>
          <p:nvPr/>
        </p:nvSpPr>
        <p:spPr>
          <a:xfrm>
            <a:off x="3965712" y="2497206"/>
            <a:ext cx="4810540" cy="3323987"/>
          </a:xfrm>
          <a:prstGeom prst="rect">
            <a:avLst/>
          </a:prstGeom>
          <a:noFill/>
        </p:spPr>
        <p:txBody>
          <a:bodyPr wrap="square" rtlCol="0">
            <a:spAutoFit/>
          </a:bodyPr>
          <a:lstStyle/>
          <a:p>
            <a:pPr algn="just"/>
            <a:r>
              <a:rPr lang="en-US" sz="1500" dirty="0"/>
              <a:t>int month = 9;</a:t>
            </a:r>
          </a:p>
          <a:p>
            <a:pPr algn="just"/>
            <a:r>
              <a:rPr lang="en-US" sz="1500" dirty="0"/>
              <a:t>if (month == 1) {</a:t>
            </a:r>
          </a:p>
          <a:p>
            <a:pPr algn="just"/>
            <a:r>
              <a:rPr lang="en-US" sz="1500" dirty="0"/>
              <a:t>    </a:t>
            </a:r>
            <a:r>
              <a:rPr lang="en-US" sz="1500" dirty="0" err="1"/>
              <a:t>System.out.println</a:t>
            </a:r>
            <a:r>
              <a:rPr lang="en-US" sz="1500" dirty="0"/>
              <a:t>("January");</a:t>
            </a:r>
          </a:p>
          <a:p>
            <a:pPr algn="just"/>
            <a:r>
              <a:rPr lang="en-US" sz="1500" dirty="0"/>
              <a:t>} else if (month == 2) {</a:t>
            </a:r>
          </a:p>
          <a:p>
            <a:pPr algn="just"/>
            <a:r>
              <a:rPr lang="en-US" sz="1500" dirty="0"/>
              <a:t>    </a:t>
            </a:r>
            <a:r>
              <a:rPr lang="en-US" sz="1500" dirty="0" err="1"/>
              <a:t>System.out.println</a:t>
            </a:r>
            <a:r>
              <a:rPr lang="en-US" sz="1500" dirty="0"/>
              <a:t>("February");</a:t>
            </a:r>
          </a:p>
          <a:p>
            <a:pPr algn="just"/>
            <a:r>
              <a:rPr lang="en-US" sz="1500" dirty="0"/>
              <a:t>} else if (month == 3) {</a:t>
            </a:r>
          </a:p>
          <a:p>
            <a:pPr algn="just"/>
            <a:r>
              <a:rPr lang="en-US" sz="1500" dirty="0"/>
              <a:t>    </a:t>
            </a:r>
            <a:r>
              <a:rPr lang="en-US" sz="1500" dirty="0" err="1"/>
              <a:t>System.out.println</a:t>
            </a:r>
            <a:r>
              <a:rPr lang="en-US" sz="1500" dirty="0"/>
              <a:t>("March");</a:t>
            </a:r>
          </a:p>
          <a:p>
            <a:pPr algn="just"/>
            <a:r>
              <a:rPr lang="en-US" sz="1500" dirty="0"/>
              <a:t>}</a:t>
            </a:r>
          </a:p>
          <a:p>
            <a:pPr algn="just"/>
            <a:r>
              <a:rPr lang="en-US" sz="1500" dirty="0"/>
              <a:t>// Additional else-if statements for the remaining months</a:t>
            </a:r>
          </a:p>
          <a:p>
            <a:pPr algn="just"/>
            <a:r>
              <a:rPr lang="en-US" sz="1500" dirty="0"/>
              <a:t>else {</a:t>
            </a:r>
          </a:p>
          <a:p>
            <a:pPr algn="just"/>
            <a:r>
              <a:rPr lang="en-US" sz="1500" dirty="0"/>
              <a:t>    </a:t>
            </a:r>
            <a:r>
              <a:rPr lang="en-US" sz="1500" dirty="0" err="1"/>
              <a:t>System.out.println</a:t>
            </a:r>
            <a:r>
              <a:rPr lang="en-US" sz="1500" dirty="0"/>
              <a:t>("Invalid month");</a:t>
            </a:r>
          </a:p>
          <a:p>
            <a:pPr algn="just"/>
            <a:r>
              <a:rPr lang="en-US" sz="1500" dirty="0"/>
              <a:t>}</a:t>
            </a:r>
          </a:p>
          <a:p>
            <a:pPr algn="just"/>
            <a:endParaRPr lang="en-US" sz="1500" dirty="0"/>
          </a:p>
        </p:txBody>
      </p:sp>
    </p:spTree>
    <p:extLst>
      <p:ext uri="{BB962C8B-B14F-4D97-AF65-F5344CB8AC3E}">
        <p14:creationId xmlns:p14="http://schemas.microsoft.com/office/powerpoint/2010/main" val="916931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22960" y="1072203"/>
            <a:ext cx="7543800" cy="1088068"/>
          </a:xfrm>
        </p:spPr>
        <p:txBody>
          <a:bodyPr>
            <a:normAutofit/>
          </a:bodyPr>
          <a:lstStyle/>
          <a:p>
            <a:r>
              <a:rPr lang="en-US" b="1" dirty="0">
                <a:solidFill>
                  <a:schemeClr val="bg1"/>
                </a:solidFill>
              </a:rPr>
              <a:t>switch-case Statements</a:t>
            </a:r>
            <a:endParaRPr dirty="0">
              <a:solidFill>
                <a:schemeClr val="bg1"/>
              </a:solidFill>
            </a:endParaRPr>
          </a:p>
        </p:txBody>
      </p:sp>
      <p:graphicFrame>
        <p:nvGraphicFramePr>
          <p:cNvPr id="6" name="Content Placeholder">
            <a:extLst>
              <a:ext uri="{FF2B5EF4-FFF2-40B4-BE49-F238E27FC236}">
                <a16:creationId xmlns:a16="http://schemas.microsoft.com/office/drawing/2014/main" id="{141C5E4A-1EE0-3ABF-EE89-B84FF1476595}"/>
              </a:ext>
            </a:extLst>
          </p:cNvPr>
          <p:cNvGraphicFramePr>
            <a:graphicFrameLocks noGrp="1"/>
          </p:cNvGraphicFramePr>
          <p:nvPr>
            <p:ph idx="1"/>
          </p:nvPr>
        </p:nvGraphicFramePr>
        <p:xfrm>
          <a:off x="611826" y="1755887"/>
          <a:ext cx="7966069" cy="2839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a:extLst>
              <a:ext uri="{FF2B5EF4-FFF2-40B4-BE49-F238E27FC236}">
                <a16:creationId xmlns:a16="http://schemas.microsoft.com/office/drawing/2014/main" id="{A0B78C13-8410-727A-184A-BBCA50811891}"/>
              </a:ext>
            </a:extLst>
          </p:cNvPr>
          <p:cNvSpPr txBox="1">
            <a:spLocks/>
          </p:cNvSpPr>
          <p:nvPr/>
        </p:nvSpPr>
        <p:spPr>
          <a:xfrm>
            <a:off x="975360" y="1224603"/>
            <a:ext cx="7543800" cy="1088068"/>
          </a:xfrm>
          <a:prstGeom prst="rect">
            <a:avLst/>
          </a:prstGeom>
        </p:spPr>
        <p:txBody>
          <a:bodyPr>
            <a:normAutofit/>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a:lstStyle>
          <a:p>
            <a:r>
              <a:rPr lang="en-US" dirty="0"/>
              <a:t>Switch-case statement</a:t>
            </a:r>
          </a:p>
        </p:txBody>
      </p:sp>
    </p:spTree>
    <p:extLst>
      <p:ext uri="{BB962C8B-B14F-4D97-AF65-F5344CB8AC3E}">
        <p14:creationId xmlns:p14="http://schemas.microsoft.com/office/powerpoint/2010/main" val="1500765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mark">
            <a:extLst>
              <a:ext uri="{FF2B5EF4-FFF2-40B4-BE49-F238E27FC236}">
                <a16:creationId xmlns:a16="http://schemas.microsoft.com/office/drawing/2014/main" id="{ADF747E7-4040-A95A-93FB-CA00FDF19F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30" y="2200114"/>
            <a:ext cx="2068748" cy="2068748"/>
          </a:xfrm>
          <a:prstGeom prst="rect">
            <a:avLst/>
          </a:prstGeom>
        </p:spPr>
      </p:pic>
      <p:sp>
        <p:nvSpPr>
          <p:cNvPr id="3" name="TextBox 2">
            <a:extLst>
              <a:ext uri="{FF2B5EF4-FFF2-40B4-BE49-F238E27FC236}">
                <a16:creationId xmlns:a16="http://schemas.microsoft.com/office/drawing/2014/main" id="{7D442202-1959-4C48-52A5-9109254785A0}"/>
              </a:ext>
            </a:extLst>
          </p:cNvPr>
          <p:cNvSpPr txBox="1"/>
          <p:nvPr/>
        </p:nvSpPr>
        <p:spPr>
          <a:xfrm>
            <a:off x="2656512" y="1559257"/>
            <a:ext cx="6052931" cy="3739485"/>
          </a:xfrm>
          <a:prstGeom prst="rect">
            <a:avLst/>
          </a:prstGeom>
          <a:noFill/>
        </p:spPr>
        <p:txBody>
          <a:bodyPr wrap="square" rtlCol="0">
            <a:spAutoFit/>
          </a:bodyPr>
          <a:lstStyle/>
          <a:p>
            <a:r>
              <a:rPr lang="en-US" dirty="0"/>
              <a:t>switch (expression) {</a:t>
            </a:r>
          </a:p>
          <a:p>
            <a:r>
              <a:rPr lang="en-US" dirty="0"/>
              <a:t>    case value1:</a:t>
            </a:r>
          </a:p>
          <a:p>
            <a:r>
              <a:rPr lang="en-US" dirty="0"/>
              <a:t>        // code block to execute if expression matches value1</a:t>
            </a:r>
          </a:p>
          <a:p>
            <a:r>
              <a:rPr lang="en-US" dirty="0"/>
              <a:t>        break;</a:t>
            </a:r>
          </a:p>
          <a:p>
            <a:r>
              <a:rPr lang="en-US" dirty="0"/>
              <a:t>    case value2:</a:t>
            </a:r>
          </a:p>
          <a:p>
            <a:r>
              <a:rPr lang="en-US" dirty="0"/>
              <a:t>        // code block to execute if expression matches value2</a:t>
            </a:r>
          </a:p>
          <a:p>
            <a:r>
              <a:rPr lang="en-US" dirty="0"/>
              <a:t>        break;</a:t>
            </a:r>
          </a:p>
          <a:p>
            <a:r>
              <a:rPr lang="en-US" dirty="0"/>
              <a:t>    // additional case labels as needed</a:t>
            </a:r>
          </a:p>
          <a:p>
            <a:r>
              <a:rPr lang="en-US" dirty="0"/>
              <a:t>    default:</a:t>
            </a:r>
          </a:p>
          <a:p>
            <a:r>
              <a:rPr lang="en-US" dirty="0"/>
              <a:t>        //</a:t>
            </a:r>
            <a:r>
              <a:rPr lang="en-US" sz="1500" dirty="0"/>
              <a:t> code block to execute if expression does not match any case</a:t>
            </a:r>
          </a:p>
          <a:p>
            <a:r>
              <a:rPr lang="en-US" sz="2100" dirty="0"/>
              <a:t>}</a:t>
            </a:r>
            <a:endParaRPr lang="en-US" sz="2400" dirty="0"/>
          </a:p>
        </p:txBody>
      </p:sp>
      <p:sp>
        <p:nvSpPr>
          <p:cNvPr id="4" name="TextBox 3">
            <a:extLst>
              <a:ext uri="{FF2B5EF4-FFF2-40B4-BE49-F238E27FC236}">
                <a16:creationId xmlns:a16="http://schemas.microsoft.com/office/drawing/2014/main" id="{5CD50DA1-0B9F-5DE6-FDBF-8BF5B4726910}"/>
              </a:ext>
            </a:extLst>
          </p:cNvPr>
          <p:cNvSpPr txBox="1"/>
          <p:nvPr/>
        </p:nvSpPr>
        <p:spPr>
          <a:xfrm>
            <a:off x="725557" y="2467390"/>
            <a:ext cx="1242648" cy="507831"/>
          </a:xfrm>
          <a:prstGeom prst="rect">
            <a:avLst/>
          </a:prstGeom>
          <a:noFill/>
        </p:spPr>
        <p:txBody>
          <a:bodyPr wrap="none" rtlCol="0">
            <a:spAutoFit/>
          </a:bodyPr>
          <a:lstStyle/>
          <a:p>
            <a:r>
              <a:rPr lang="en-US" sz="2700" i="1" dirty="0">
                <a:solidFill>
                  <a:srgbClr val="FF0000"/>
                </a:solidFill>
              </a:rPr>
              <a:t>Syntax</a:t>
            </a:r>
          </a:p>
        </p:txBody>
      </p:sp>
    </p:spTree>
    <p:extLst>
      <p:ext uri="{BB962C8B-B14F-4D97-AF65-F5344CB8AC3E}">
        <p14:creationId xmlns:p14="http://schemas.microsoft.com/office/powerpoint/2010/main" val="1435001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879056" y="1072203"/>
            <a:ext cx="4487704" cy="526729"/>
          </a:xfrm>
        </p:spPr>
        <p:txBody>
          <a:bodyPr>
            <a:normAutofit fontScale="90000"/>
          </a:bodyPr>
          <a:lstStyle/>
          <a:p>
            <a:r>
              <a:rPr lang="en-US" dirty="0"/>
              <a:t>Example</a:t>
            </a:r>
          </a:p>
        </p:txBody>
      </p:sp>
      <p:pic>
        <p:nvPicPr>
          <p:cNvPr id="6" name="Picture 5" descr="Computer script on a screen">
            <a:extLst>
              <a:ext uri="{FF2B5EF4-FFF2-40B4-BE49-F238E27FC236}">
                <a16:creationId xmlns:a16="http://schemas.microsoft.com/office/drawing/2014/main" id="{DE33A1B1-F382-2E5A-341F-39E12DA5044B}"/>
              </a:ext>
            </a:extLst>
          </p:cNvPr>
          <p:cNvPicPr>
            <a:picLocks noChangeAspect="1"/>
          </p:cNvPicPr>
          <p:nvPr/>
        </p:nvPicPr>
        <p:blipFill rotWithShape="1">
          <a:blip r:embed="rId2"/>
          <a:srcRect l="7663" r="44643" b="-5"/>
          <a:stretch/>
        </p:blipFill>
        <p:spPr>
          <a:xfrm>
            <a:off x="68336" y="1335567"/>
            <a:ext cx="3435058" cy="4800588"/>
          </a:xfrm>
          <a:prstGeom prst="rect">
            <a:avLst/>
          </a:prstGeom>
        </p:spPr>
      </p:pic>
      <p:pic>
        <p:nvPicPr>
          <p:cNvPr id="4" name="Graphic 3" descr="Document">
            <a:hlinkClick r:id="rId3"/>
            <a:extLst>
              <a:ext uri="{FF2B5EF4-FFF2-40B4-BE49-F238E27FC236}">
                <a16:creationId xmlns:a16="http://schemas.microsoft.com/office/drawing/2014/main" id="{70E684F6-1AFC-1259-B48F-2E904BEA68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18261" y="2223177"/>
            <a:ext cx="1691062" cy="1691062"/>
          </a:xfrm>
          <a:prstGeom prst="rect">
            <a:avLst/>
          </a:prstGeom>
        </p:spPr>
      </p:pic>
      <p:sp>
        <p:nvSpPr>
          <p:cNvPr id="5" name="TextBox 4">
            <a:extLst>
              <a:ext uri="{FF2B5EF4-FFF2-40B4-BE49-F238E27FC236}">
                <a16:creationId xmlns:a16="http://schemas.microsoft.com/office/drawing/2014/main" id="{9B461684-11E0-9182-F80B-0ABFE2FF8D85}"/>
              </a:ext>
            </a:extLst>
          </p:cNvPr>
          <p:cNvSpPr txBox="1"/>
          <p:nvPr/>
        </p:nvSpPr>
        <p:spPr>
          <a:xfrm>
            <a:off x="4897139" y="2620831"/>
            <a:ext cx="3879113" cy="553998"/>
          </a:xfrm>
          <a:prstGeom prst="rect">
            <a:avLst/>
          </a:prstGeom>
          <a:noFill/>
        </p:spPr>
        <p:txBody>
          <a:bodyPr wrap="square" rtlCol="0">
            <a:spAutoFit/>
          </a:bodyPr>
          <a:lstStyle/>
          <a:p>
            <a:pPr algn="just"/>
            <a:r>
              <a:rPr lang="en-US" sz="1500" dirty="0"/>
              <a:t>Consider a scenario where you want to determine week days</a:t>
            </a:r>
          </a:p>
        </p:txBody>
      </p:sp>
      <p:sp>
        <p:nvSpPr>
          <p:cNvPr id="7" name="Arrow: Right 6">
            <a:extLst>
              <a:ext uri="{FF2B5EF4-FFF2-40B4-BE49-F238E27FC236}">
                <a16:creationId xmlns:a16="http://schemas.microsoft.com/office/drawing/2014/main" id="{418C6312-4C09-87AE-60FB-A9ACD24517E0}"/>
              </a:ext>
            </a:extLst>
          </p:cNvPr>
          <p:cNvSpPr/>
          <p:nvPr/>
        </p:nvSpPr>
        <p:spPr>
          <a:xfrm rot="16024805">
            <a:off x="3883650" y="3850399"/>
            <a:ext cx="450514" cy="4373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hlinkClick r:id="rId3"/>
            <a:extLst>
              <a:ext uri="{FF2B5EF4-FFF2-40B4-BE49-F238E27FC236}">
                <a16:creationId xmlns:a16="http://schemas.microsoft.com/office/drawing/2014/main" id="{BAB6DDA9-F7DC-F694-24A0-B8D31F40CCCC}"/>
              </a:ext>
            </a:extLst>
          </p:cNvPr>
          <p:cNvSpPr txBox="1"/>
          <p:nvPr/>
        </p:nvSpPr>
        <p:spPr>
          <a:xfrm>
            <a:off x="3688527" y="2417361"/>
            <a:ext cx="650232" cy="1200329"/>
          </a:xfrm>
          <a:prstGeom prst="rect">
            <a:avLst/>
          </a:prstGeom>
          <a:noFill/>
        </p:spPr>
        <p:txBody>
          <a:bodyPr wrap="square" rtlCol="0">
            <a:spAutoFit/>
          </a:bodyPr>
          <a:lstStyle/>
          <a:p>
            <a:r>
              <a:rPr lang="en-US" dirty="0">
                <a:solidFill>
                  <a:srgbClr val="FF0000"/>
                </a:solidFill>
              </a:rPr>
              <a:t>Click Here</a:t>
            </a:r>
          </a:p>
        </p:txBody>
      </p:sp>
    </p:spTree>
    <p:extLst>
      <p:ext uri="{BB962C8B-B14F-4D97-AF65-F5344CB8AC3E}">
        <p14:creationId xmlns:p14="http://schemas.microsoft.com/office/powerpoint/2010/main" val="55585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mark">
            <a:extLst>
              <a:ext uri="{FF2B5EF4-FFF2-40B4-BE49-F238E27FC236}">
                <a16:creationId xmlns:a16="http://schemas.microsoft.com/office/drawing/2014/main" id="{ADF747E7-4040-A95A-93FB-CA00FDF19F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3366655"/>
            <a:ext cx="2068748" cy="2068748"/>
          </a:xfrm>
          <a:prstGeom prst="rect">
            <a:avLst/>
          </a:prstGeom>
        </p:spPr>
      </p:pic>
      <p:sp>
        <p:nvSpPr>
          <p:cNvPr id="3" name="TextBox 2">
            <a:extLst>
              <a:ext uri="{FF2B5EF4-FFF2-40B4-BE49-F238E27FC236}">
                <a16:creationId xmlns:a16="http://schemas.microsoft.com/office/drawing/2014/main" id="{7D442202-1959-4C48-52A5-9109254785A0}"/>
              </a:ext>
            </a:extLst>
          </p:cNvPr>
          <p:cNvSpPr txBox="1"/>
          <p:nvPr/>
        </p:nvSpPr>
        <p:spPr>
          <a:xfrm>
            <a:off x="2895600" y="2791534"/>
            <a:ext cx="6052931" cy="2954655"/>
          </a:xfrm>
          <a:prstGeom prst="rect">
            <a:avLst/>
          </a:prstGeom>
          <a:noFill/>
        </p:spPr>
        <p:txBody>
          <a:bodyPr wrap="square" rtlCol="0">
            <a:spAutoFit/>
          </a:bodyPr>
          <a:lstStyle/>
          <a:p>
            <a:endParaRPr lang="en-US" dirty="0"/>
          </a:p>
          <a:p>
            <a:r>
              <a:rPr lang="en-US" sz="2400" dirty="0"/>
              <a:t>switch (expression) {</a:t>
            </a:r>
          </a:p>
          <a:p>
            <a:r>
              <a:rPr lang="en-US" sz="2400" dirty="0"/>
              <a:t>    case value1 -&gt; expression1;</a:t>
            </a:r>
          </a:p>
          <a:p>
            <a:r>
              <a:rPr lang="en-US" sz="2400" dirty="0"/>
              <a:t>    case value2 -&gt; expression2;</a:t>
            </a:r>
          </a:p>
          <a:p>
            <a:r>
              <a:rPr lang="en-US" sz="2400" dirty="0"/>
              <a:t>    // ...</a:t>
            </a:r>
          </a:p>
          <a:p>
            <a:r>
              <a:rPr lang="en-US" sz="2400" dirty="0"/>
              <a:t>    default -&gt; </a:t>
            </a:r>
            <a:r>
              <a:rPr lang="en-US" sz="2400" dirty="0" err="1"/>
              <a:t>defaultExpression</a:t>
            </a:r>
            <a:r>
              <a:rPr lang="en-US" sz="2400" dirty="0"/>
              <a:t>;</a:t>
            </a:r>
          </a:p>
          <a:p>
            <a:r>
              <a:rPr lang="en-US" sz="2400" dirty="0"/>
              <a:t>}</a:t>
            </a:r>
          </a:p>
          <a:p>
            <a:endParaRPr lang="en-US" sz="2400" dirty="0"/>
          </a:p>
        </p:txBody>
      </p:sp>
      <p:sp>
        <p:nvSpPr>
          <p:cNvPr id="4" name="TextBox 3">
            <a:extLst>
              <a:ext uri="{FF2B5EF4-FFF2-40B4-BE49-F238E27FC236}">
                <a16:creationId xmlns:a16="http://schemas.microsoft.com/office/drawing/2014/main" id="{5CD50DA1-0B9F-5DE6-FDBF-8BF5B4726910}"/>
              </a:ext>
            </a:extLst>
          </p:cNvPr>
          <p:cNvSpPr txBox="1"/>
          <p:nvPr/>
        </p:nvSpPr>
        <p:spPr>
          <a:xfrm>
            <a:off x="762000" y="2941951"/>
            <a:ext cx="1242648" cy="507831"/>
          </a:xfrm>
          <a:prstGeom prst="rect">
            <a:avLst/>
          </a:prstGeom>
          <a:noFill/>
        </p:spPr>
        <p:txBody>
          <a:bodyPr wrap="none" rtlCol="0">
            <a:spAutoFit/>
          </a:bodyPr>
          <a:lstStyle/>
          <a:p>
            <a:r>
              <a:rPr lang="en-US" sz="2700" i="1" dirty="0">
                <a:solidFill>
                  <a:srgbClr val="FF0000"/>
                </a:solidFill>
              </a:rPr>
              <a:t>Syntax</a:t>
            </a:r>
          </a:p>
        </p:txBody>
      </p:sp>
      <p:grpSp>
        <p:nvGrpSpPr>
          <p:cNvPr id="2" name="Group 1">
            <a:extLst>
              <a:ext uri="{FF2B5EF4-FFF2-40B4-BE49-F238E27FC236}">
                <a16:creationId xmlns:a16="http://schemas.microsoft.com/office/drawing/2014/main" id="{975EAA84-A4D0-39C4-32D2-F58BD07B1E2D}"/>
              </a:ext>
            </a:extLst>
          </p:cNvPr>
          <p:cNvGrpSpPr/>
          <p:nvPr/>
        </p:nvGrpSpPr>
        <p:grpSpPr>
          <a:xfrm>
            <a:off x="914400" y="1422597"/>
            <a:ext cx="7034348" cy="1138731"/>
            <a:chOff x="0" y="946520"/>
            <a:chExt cx="10621425" cy="1518308"/>
          </a:xfrm>
        </p:grpSpPr>
        <p:sp>
          <p:nvSpPr>
            <p:cNvPr id="5" name="Rectangle: Rounded Corners 4">
              <a:extLst>
                <a:ext uri="{FF2B5EF4-FFF2-40B4-BE49-F238E27FC236}">
                  <a16:creationId xmlns:a16="http://schemas.microsoft.com/office/drawing/2014/main" id="{EA52A567-4F9A-AFE8-7D7A-EDFF214AB6F4}"/>
                </a:ext>
              </a:extLst>
            </p:cNvPr>
            <p:cNvSpPr/>
            <p:nvPr/>
          </p:nvSpPr>
          <p:spPr>
            <a:xfrm>
              <a:off x="0" y="946520"/>
              <a:ext cx="10621425" cy="1518308"/>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6" name="Rectangle: Rounded Corners 4">
              <a:extLst>
                <a:ext uri="{FF2B5EF4-FFF2-40B4-BE49-F238E27FC236}">
                  <a16:creationId xmlns:a16="http://schemas.microsoft.com/office/drawing/2014/main" id="{A69FA470-A003-F733-6A0C-691213F0E26F}"/>
                </a:ext>
              </a:extLst>
            </p:cNvPr>
            <p:cNvSpPr txBox="1"/>
            <p:nvPr/>
          </p:nvSpPr>
          <p:spPr>
            <a:xfrm>
              <a:off x="55445" y="1001965"/>
              <a:ext cx="10510535" cy="1079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r>
                <a:rPr lang="en-US" sz="2100" dirty="0"/>
                <a:t>Enhanced switch-case feature introduced in Java 12.</a:t>
              </a:r>
            </a:p>
            <a:p>
              <a:r>
                <a:rPr lang="en-US" sz="2100" dirty="0"/>
                <a:t>Enhanced switch-case simplifies the syntax and allows for more expressive code.</a:t>
              </a:r>
            </a:p>
          </p:txBody>
        </p:sp>
      </p:grpSp>
    </p:spTree>
    <p:extLst>
      <p:ext uri="{BB962C8B-B14F-4D97-AF65-F5344CB8AC3E}">
        <p14:creationId xmlns:p14="http://schemas.microsoft.com/office/powerpoint/2010/main" val="1069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22A3B-832C-D550-FBA2-7E21F193D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AEA2-BB02-3D08-81D1-79486329B5CF}"/>
              </a:ext>
            </a:extLst>
          </p:cNvPr>
          <p:cNvSpPr>
            <a:spLocks noGrp="1"/>
          </p:cNvSpPr>
          <p:nvPr>
            <p:ph type="title" idx="4294967295"/>
          </p:nvPr>
        </p:nvSpPr>
        <p:spPr>
          <a:xfrm>
            <a:off x="457200" y="76480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JDK, JRE and JVM</a:t>
            </a:r>
            <a:endParaRPr lang="en-US" sz="2800" b="1" dirty="0"/>
          </a:p>
        </p:txBody>
      </p:sp>
      <p:pic>
        <p:nvPicPr>
          <p:cNvPr id="3" name="Picture 2">
            <a:extLst>
              <a:ext uri="{FF2B5EF4-FFF2-40B4-BE49-F238E27FC236}">
                <a16:creationId xmlns:a16="http://schemas.microsoft.com/office/drawing/2014/main" id="{F51DB018-7366-9161-1D74-0A5B8D973BB8}"/>
              </a:ext>
            </a:extLst>
          </p:cNvPr>
          <p:cNvPicPr>
            <a:picLocks noChangeAspect="1"/>
          </p:cNvPicPr>
          <p:nvPr/>
        </p:nvPicPr>
        <p:blipFill>
          <a:blip r:embed="rId2"/>
          <a:stretch>
            <a:fillRect/>
          </a:stretch>
        </p:blipFill>
        <p:spPr>
          <a:xfrm>
            <a:off x="812800" y="1981200"/>
            <a:ext cx="7518400" cy="3695700"/>
          </a:xfrm>
          <a:prstGeom prst="rect">
            <a:avLst/>
          </a:prstGeom>
        </p:spPr>
      </p:pic>
    </p:spTree>
    <p:extLst>
      <p:ext uri="{BB962C8B-B14F-4D97-AF65-F5344CB8AC3E}">
        <p14:creationId xmlns:p14="http://schemas.microsoft.com/office/powerpoint/2010/main" val="5268567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879056" y="1072203"/>
            <a:ext cx="4487704" cy="526729"/>
          </a:xfrm>
        </p:spPr>
        <p:txBody>
          <a:bodyPr>
            <a:normAutofit fontScale="90000"/>
          </a:bodyPr>
          <a:lstStyle/>
          <a:p>
            <a:r>
              <a:rPr lang="en-US" dirty="0"/>
              <a:t>Example</a:t>
            </a:r>
          </a:p>
        </p:txBody>
      </p:sp>
      <p:pic>
        <p:nvPicPr>
          <p:cNvPr id="6" name="Picture 5" descr="Computer script on a screen">
            <a:extLst>
              <a:ext uri="{FF2B5EF4-FFF2-40B4-BE49-F238E27FC236}">
                <a16:creationId xmlns:a16="http://schemas.microsoft.com/office/drawing/2014/main" id="{DE33A1B1-F382-2E5A-341F-39E12DA5044B}"/>
              </a:ext>
            </a:extLst>
          </p:cNvPr>
          <p:cNvPicPr>
            <a:picLocks noChangeAspect="1"/>
          </p:cNvPicPr>
          <p:nvPr/>
        </p:nvPicPr>
        <p:blipFill rotWithShape="1">
          <a:blip r:embed="rId2"/>
          <a:srcRect l="7663" r="44643" b="-5"/>
          <a:stretch/>
        </p:blipFill>
        <p:spPr>
          <a:xfrm>
            <a:off x="0" y="1272393"/>
            <a:ext cx="3435058" cy="4800588"/>
          </a:xfrm>
          <a:prstGeom prst="rect">
            <a:avLst/>
          </a:prstGeom>
        </p:spPr>
      </p:pic>
      <p:sp>
        <p:nvSpPr>
          <p:cNvPr id="5" name="TextBox 4">
            <a:extLst>
              <a:ext uri="{FF2B5EF4-FFF2-40B4-BE49-F238E27FC236}">
                <a16:creationId xmlns:a16="http://schemas.microsoft.com/office/drawing/2014/main" id="{9B461684-11E0-9182-F80B-0ABFE2FF8D85}"/>
              </a:ext>
            </a:extLst>
          </p:cNvPr>
          <p:cNvSpPr txBox="1"/>
          <p:nvPr/>
        </p:nvSpPr>
        <p:spPr>
          <a:xfrm>
            <a:off x="4487647" y="2356942"/>
            <a:ext cx="3879113" cy="2631490"/>
          </a:xfrm>
          <a:prstGeom prst="rect">
            <a:avLst/>
          </a:prstGeom>
          <a:noFill/>
        </p:spPr>
        <p:txBody>
          <a:bodyPr wrap="square" rtlCol="0">
            <a:spAutoFit/>
          </a:bodyPr>
          <a:lstStyle/>
          <a:p>
            <a:pPr algn="just"/>
            <a:r>
              <a:rPr lang="en-US" sz="1500" dirty="0"/>
              <a:t>int </a:t>
            </a:r>
            <a:r>
              <a:rPr lang="en-US" sz="1500" dirty="0" err="1"/>
              <a:t>dayOfWeek</a:t>
            </a:r>
            <a:r>
              <a:rPr lang="en-US" sz="1500" dirty="0"/>
              <a:t> = 2;</a:t>
            </a:r>
          </a:p>
          <a:p>
            <a:pPr algn="just"/>
            <a:r>
              <a:rPr lang="en-US" sz="1500" dirty="0"/>
              <a:t>String </a:t>
            </a:r>
            <a:r>
              <a:rPr lang="en-US" sz="1500" dirty="0" err="1"/>
              <a:t>dayName</a:t>
            </a:r>
            <a:r>
              <a:rPr lang="en-US" sz="1500" dirty="0"/>
              <a:t> = switch (</a:t>
            </a:r>
            <a:r>
              <a:rPr lang="en-US" sz="1500" dirty="0" err="1"/>
              <a:t>dayOfWeek</a:t>
            </a:r>
            <a:r>
              <a:rPr lang="en-US" sz="1500" dirty="0"/>
              <a:t>) {</a:t>
            </a:r>
          </a:p>
          <a:p>
            <a:pPr algn="just"/>
            <a:r>
              <a:rPr lang="en-US" sz="1500" dirty="0"/>
              <a:t>    case 1 -&gt; "Monday";</a:t>
            </a:r>
          </a:p>
          <a:p>
            <a:pPr algn="just"/>
            <a:r>
              <a:rPr lang="en-US" sz="1500" dirty="0"/>
              <a:t>    case 2 -&gt; "Tuesday";</a:t>
            </a:r>
          </a:p>
          <a:p>
            <a:pPr algn="just"/>
            <a:r>
              <a:rPr lang="en-US" sz="1500" dirty="0"/>
              <a:t>    case 3 -&gt; "Wednesday";</a:t>
            </a:r>
          </a:p>
          <a:p>
            <a:pPr algn="just"/>
            <a:r>
              <a:rPr lang="en-US" sz="1500" dirty="0"/>
              <a:t>    case 4 -&gt; "Thursday";</a:t>
            </a:r>
          </a:p>
          <a:p>
            <a:pPr algn="just"/>
            <a:r>
              <a:rPr lang="en-US" sz="1500" dirty="0"/>
              <a:t>    case 5 -&gt; "Friday";</a:t>
            </a:r>
          </a:p>
          <a:p>
            <a:pPr algn="just"/>
            <a:r>
              <a:rPr lang="en-US" sz="1500" dirty="0"/>
              <a:t>    case 6, 7 -&gt; "Weekend";</a:t>
            </a:r>
          </a:p>
          <a:p>
            <a:pPr algn="just"/>
            <a:r>
              <a:rPr lang="en-US" sz="1500" dirty="0"/>
              <a:t>    default -&gt; "Invalid day";</a:t>
            </a:r>
          </a:p>
          <a:p>
            <a:pPr algn="just"/>
            <a:r>
              <a:rPr lang="en-US" sz="1500" dirty="0"/>
              <a:t>};</a:t>
            </a:r>
          </a:p>
          <a:p>
            <a:pPr algn="just"/>
            <a:endParaRPr lang="en-US" sz="1500" dirty="0"/>
          </a:p>
        </p:txBody>
      </p:sp>
    </p:spTree>
    <p:extLst>
      <p:ext uri="{BB962C8B-B14F-4D97-AF65-F5344CB8AC3E}">
        <p14:creationId xmlns:p14="http://schemas.microsoft.com/office/powerpoint/2010/main" val="2310081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C63B-11CA-49E0-8FC4-B60E11657601}"/>
              </a:ext>
            </a:extLst>
          </p:cNvPr>
          <p:cNvSpPr>
            <a:spLocks noGrp="1"/>
          </p:cNvSpPr>
          <p:nvPr>
            <p:ph type="title"/>
          </p:nvPr>
        </p:nvSpPr>
        <p:spPr>
          <a:xfrm>
            <a:off x="628650" y="685800"/>
            <a:ext cx="7886700" cy="1325563"/>
          </a:xfrm>
        </p:spPr>
        <p:txBody>
          <a:bodyPr rtlCol="0">
            <a:normAutofit fontScale="90000"/>
          </a:bodyPr>
          <a:lstStyle/>
          <a:p>
            <a:pPr algn="l" eaLnBrk="1" fontAlgn="auto" hangingPunct="1">
              <a:spcAft>
                <a:spcPts val="0"/>
              </a:spcAft>
              <a:defRPr/>
            </a:pPr>
            <a:br>
              <a:rPr lang="en-US" b="1" dirty="0"/>
            </a:br>
            <a:r>
              <a:rPr lang="en-US" b="1" dirty="0"/>
              <a:t>Looping Controls in Java</a:t>
            </a:r>
          </a:p>
        </p:txBody>
      </p:sp>
      <p:sp>
        <p:nvSpPr>
          <p:cNvPr id="74755" name="Content Placeholder 2">
            <a:extLst>
              <a:ext uri="{FF2B5EF4-FFF2-40B4-BE49-F238E27FC236}">
                <a16:creationId xmlns:a16="http://schemas.microsoft.com/office/drawing/2014/main" id="{4F0A3D69-AAEA-4DF1-BC99-E88DA60F9C08}"/>
              </a:ext>
            </a:extLst>
          </p:cNvPr>
          <p:cNvSpPr>
            <a:spLocks noGrp="1"/>
          </p:cNvSpPr>
          <p:nvPr>
            <p:ph idx="1"/>
          </p:nvPr>
        </p:nvSpPr>
        <p:spPr>
          <a:xfrm>
            <a:off x="607629" y="2141537"/>
            <a:ext cx="7886700" cy="4351338"/>
          </a:xfrm>
        </p:spPr>
        <p:txBody>
          <a:bodyPr/>
          <a:lstStyle/>
          <a:p>
            <a:pPr eaLnBrk="1" hangingPunct="1"/>
            <a:r>
              <a:rPr lang="en-US" altLang="en-US" dirty="0"/>
              <a:t>While loop</a:t>
            </a:r>
          </a:p>
          <a:p>
            <a:pPr eaLnBrk="1" hangingPunct="1"/>
            <a:r>
              <a:rPr lang="en-US" altLang="en-US" dirty="0"/>
              <a:t>Do while loop</a:t>
            </a:r>
          </a:p>
          <a:p>
            <a:pPr eaLnBrk="1" hangingPunct="1"/>
            <a:r>
              <a:rPr lang="en-US" altLang="en-US" dirty="0"/>
              <a:t>For loop</a:t>
            </a:r>
          </a:p>
          <a:p>
            <a:pPr eaLnBrk="1" hangingPunct="1"/>
            <a:r>
              <a:rPr lang="en-US" altLang="en-US" dirty="0"/>
              <a:t>Enhanced or advanced for loop</a:t>
            </a:r>
          </a:p>
          <a:p>
            <a:pPr eaLnBrk="1" hangingPunct="1"/>
            <a:r>
              <a:rPr lang="en-US" altLang="en-US" dirty="0"/>
              <a:t>Nested loops means one loop inside another loop.</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1618DB1-A533-E5A9-9AD6-6ED6CC7BA0E6}"/>
              </a:ext>
            </a:extLst>
          </p:cNvPr>
          <p:cNvSpPr txBox="1"/>
          <p:nvPr/>
        </p:nvSpPr>
        <p:spPr>
          <a:xfrm>
            <a:off x="914400" y="1066800"/>
            <a:ext cx="6705600" cy="3693319"/>
          </a:xfrm>
          <a:prstGeom prst="rect">
            <a:avLst/>
          </a:prstGeom>
          <a:noFill/>
        </p:spPr>
        <p:txBody>
          <a:bodyPr wrap="square">
            <a:spAutoFit/>
          </a:bodyPr>
          <a:lstStyle/>
          <a:p>
            <a:r>
              <a:rPr lang="en-US" sz="3600" b="1" dirty="0"/>
              <a:t>while loop:</a:t>
            </a:r>
            <a:r>
              <a:rPr lang="en-US" sz="3200" dirty="0"/>
              <a:t> </a:t>
            </a:r>
          </a:p>
          <a:p>
            <a:endParaRPr lang="en-US" dirty="0"/>
          </a:p>
          <a:p>
            <a:r>
              <a:rPr lang="en-US" dirty="0"/>
              <a:t>A while loop is a control flow statement that allows code to be executed repeatedly based on a given Boolean condition. The while loop can be thought of as a repeating if statement. </a:t>
            </a:r>
          </a:p>
          <a:p>
            <a:endParaRPr lang="en-US" dirty="0"/>
          </a:p>
          <a:p>
            <a:r>
              <a:rPr lang="en-US" b="1" dirty="0"/>
              <a:t>Syntax :</a:t>
            </a:r>
          </a:p>
          <a:p>
            <a:endParaRPr lang="en-US" b="1" dirty="0"/>
          </a:p>
          <a:p>
            <a:r>
              <a:rPr lang="en-US" dirty="0"/>
              <a:t>while (</a:t>
            </a:r>
            <a:r>
              <a:rPr lang="en-US" dirty="0" err="1"/>
              <a:t>boolean</a:t>
            </a:r>
            <a:r>
              <a:rPr lang="en-US" dirty="0"/>
              <a:t> condition)</a:t>
            </a:r>
          </a:p>
          <a:p>
            <a:r>
              <a:rPr lang="en-US" dirty="0"/>
              <a:t>{</a:t>
            </a:r>
          </a:p>
          <a:p>
            <a:r>
              <a:rPr lang="en-US" dirty="0"/>
              <a:t>   loop statements...</a:t>
            </a:r>
          </a:p>
          <a:p>
            <a:r>
              <a:rPr lang="en-US" dirty="0"/>
              <a:t>}</a:t>
            </a:r>
            <a:endParaRPr lang="en-IN" dirty="0"/>
          </a:p>
        </p:txBody>
      </p:sp>
    </p:spTree>
    <p:extLst>
      <p:ext uri="{BB962C8B-B14F-4D97-AF65-F5344CB8AC3E}">
        <p14:creationId xmlns:p14="http://schemas.microsoft.com/office/powerpoint/2010/main" val="4051080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CA4C-D023-2F8C-6197-33D4551B96F8}"/>
              </a:ext>
            </a:extLst>
          </p:cNvPr>
          <p:cNvSpPr>
            <a:spLocks noGrp="1"/>
          </p:cNvSpPr>
          <p:nvPr>
            <p:ph type="title"/>
          </p:nvPr>
        </p:nvSpPr>
        <p:spPr>
          <a:xfrm>
            <a:off x="628650" y="1219200"/>
            <a:ext cx="7886700" cy="1325563"/>
          </a:xfrm>
        </p:spPr>
        <p:txBody>
          <a:bodyPr>
            <a:normAutofit fontScale="90000"/>
          </a:bodyPr>
          <a:lstStyle/>
          <a:p>
            <a:r>
              <a:rPr lang="en-US" altLang="en-US" dirty="0"/>
              <a:t>While Loop Example</a:t>
            </a:r>
            <a:br>
              <a:rPr lang="en-US" altLang="en-US" dirty="0"/>
            </a:br>
            <a:endParaRPr lang="en-US" dirty="0"/>
          </a:p>
        </p:txBody>
      </p:sp>
      <p:pic>
        <p:nvPicPr>
          <p:cNvPr id="5" name="Picture 4">
            <a:extLst>
              <a:ext uri="{FF2B5EF4-FFF2-40B4-BE49-F238E27FC236}">
                <a16:creationId xmlns:a16="http://schemas.microsoft.com/office/drawing/2014/main" id="{AA071187-C82E-8482-3BFA-0D2B13462E55}"/>
              </a:ext>
            </a:extLst>
          </p:cNvPr>
          <p:cNvPicPr>
            <a:picLocks noChangeAspect="1"/>
          </p:cNvPicPr>
          <p:nvPr/>
        </p:nvPicPr>
        <p:blipFill>
          <a:blip r:embed="rId2"/>
          <a:stretch>
            <a:fillRect/>
          </a:stretch>
        </p:blipFill>
        <p:spPr>
          <a:xfrm>
            <a:off x="914400" y="2358204"/>
            <a:ext cx="6734175" cy="3575235"/>
          </a:xfrm>
          <a:prstGeom prst="rect">
            <a:avLst/>
          </a:prstGeom>
        </p:spPr>
      </p:pic>
    </p:spTree>
    <p:extLst>
      <p:ext uri="{BB962C8B-B14F-4D97-AF65-F5344CB8AC3E}">
        <p14:creationId xmlns:p14="http://schemas.microsoft.com/office/powerpoint/2010/main" val="2283953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5D5C1B6-677D-E2CE-92DD-BF00758715E2}"/>
              </a:ext>
            </a:extLst>
          </p:cNvPr>
          <p:cNvSpPr txBox="1"/>
          <p:nvPr/>
        </p:nvSpPr>
        <p:spPr>
          <a:xfrm>
            <a:off x="876300" y="1371600"/>
            <a:ext cx="7391400" cy="3877985"/>
          </a:xfrm>
          <a:prstGeom prst="rect">
            <a:avLst/>
          </a:prstGeom>
          <a:noFill/>
        </p:spPr>
        <p:txBody>
          <a:bodyPr wrap="square">
            <a:spAutoFit/>
          </a:bodyPr>
          <a:lstStyle/>
          <a:p>
            <a:r>
              <a:rPr lang="en-US" sz="2800" b="1" dirty="0"/>
              <a:t>for loop: </a:t>
            </a:r>
          </a:p>
          <a:p>
            <a:endParaRPr lang="en-US" sz="2000" b="1" dirty="0"/>
          </a:p>
          <a:p>
            <a:r>
              <a:rPr lang="en-US" dirty="0"/>
              <a:t>for loop provides a concise way of writing the loop structure. Unlike a while loop, a for statement consumes the initialization, condition and increment/decrement in one line thereby providing a shorter, easy to debug structure of looping. </a:t>
            </a:r>
          </a:p>
          <a:p>
            <a:endParaRPr lang="en-US" dirty="0"/>
          </a:p>
          <a:p>
            <a:r>
              <a:rPr lang="en-US" b="1" dirty="0"/>
              <a:t>Syntax:</a:t>
            </a:r>
          </a:p>
          <a:p>
            <a:endParaRPr lang="en-US" dirty="0"/>
          </a:p>
          <a:p>
            <a:r>
              <a:rPr lang="en-US" dirty="0"/>
              <a:t>for (initialization condition; testing </a:t>
            </a:r>
            <a:r>
              <a:rPr lang="en-US" dirty="0" err="1"/>
              <a:t>condition;increment</a:t>
            </a:r>
            <a:r>
              <a:rPr lang="en-US" dirty="0"/>
              <a:t>/decrement)</a:t>
            </a:r>
          </a:p>
          <a:p>
            <a:r>
              <a:rPr lang="en-US" dirty="0"/>
              <a:t>{</a:t>
            </a:r>
          </a:p>
          <a:p>
            <a:r>
              <a:rPr lang="en-US" dirty="0"/>
              <a:t>    statement(s)</a:t>
            </a:r>
          </a:p>
          <a:p>
            <a:r>
              <a:rPr lang="en-US" dirty="0"/>
              <a:t>}</a:t>
            </a:r>
            <a:endParaRPr lang="en-IN" dirty="0"/>
          </a:p>
        </p:txBody>
      </p:sp>
    </p:spTree>
    <p:extLst>
      <p:ext uri="{BB962C8B-B14F-4D97-AF65-F5344CB8AC3E}">
        <p14:creationId xmlns:p14="http://schemas.microsoft.com/office/powerpoint/2010/main" val="1501435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03C49-CFE3-8520-3ABF-9DA89804B4FF}"/>
              </a:ext>
            </a:extLst>
          </p:cNvPr>
          <p:cNvSpPr>
            <a:spLocks noGrp="1"/>
          </p:cNvSpPr>
          <p:nvPr>
            <p:ph type="title"/>
          </p:nvPr>
        </p:nvSpPr>
        <p:spPr>
          <a:xfrm>
            <a:off x="484424" y="1143000"/>
            <a:ext cx="7886700" cy="1325563"/>
          </a:xfrm>
        </p:spPr>
        <p:txBody>
          <a:bodyPr/>
          <a:lstStyle/>
          <a:p>
            <a:r>
              <a:rPr lang="en-US" dirty="0"/>
              <a:t>For Loop Example</a:t>
            </a:r>
          </a:p>
        </p:txBody>
      </p:sp>
      <p:pic>
        <p:nvPicPr>
          <p:cNvPr id="5" name="Picture 4">
            <a:extLst>
              <a:ext uri="{FF2B5EF4-FFF2-40B4-BE49-F238E27FC236}">
                <a16:creationId xmlns:a16="http://schemas.microsoft.com/office/drawing/2014/main" id="{6ABD067F-D426-698D-2F14-AF3BB6CB3F08}"/>
              </a:ext>
            </a:extLst>
          </p:cNvPr>
          <p:cNvPicPr>
            <a:picLocks noChangeAspect="1"/>
          </p:cNvPicPr>
          <p:nvPr/>
        </p:nvPicPr>
        <p:blipFill>
          <a:blip r:embed="rId2"/>
          <a:stretch>
            <a:fillRect/>
          </a:stretch>
        </p:blipFill>
        <p:spPr>
          <a:xfrm>
            <a:off x="914400" y="2598738"/>
            <a:ext cx="7736926" cy="3116262"/>
          </a:xfrm>
          <a:prstGeom prst="rect">
            <a:avLst/>
          </a:prstGeom>
        </p:spPr>
      </p:pic>
    </p:spTree>
    <p:extLst>
      <p:ext uri="{BB962C8B-B14F-4D97-AF65-F5344CB8AC3E}">
        <p14:creationId xmlns:p14="http://schemas.microsoft.com/office/powerpoint/2010/main" val="4104062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51C7F-920F-DF23-CCE5-62CFC84B85D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BD5B1CA-657D-0DF1-2207-4318125AEBBC}"/>
              </a:ext>
            </a:extLst>
          </p:cNvPr>
          <p:cNvSpPr txBox="1"/>
          <p:nvPr/>
        </p:nvSpPr>
        <p:spPr>
          <a:xfrm>
            <a:off x="533400" y="1143000"/>
            <a:ext cx="7010400" cy="4185761"/>
          </a:xfrm>
          <a:prstGeom prst="rect">
            <a:avLst/>
          </a:prstGeom>
          <a:noFill/>
        </p:spPr>
        <p:txBody>
          <a:bodyPr wrap="square">
            <a:spAutoFit/>
          </a:bodyPr>
          <a:lstStyle/>
          <a:p>
            <a:r>
              <a:rPr lang="en-US" sz="3200" b="1" dirty="0"/>
              <a:t>do while:</a:t>
            </a:r>
            <a:r>
              <a:rPr lang="en-US" sz="3200" dirty="0"/>
              <a:t> </a:t>
            </a:r>
          </a:p>
          <a:p>
            <a:endParaRPr lang="en-US" dirty="0"/>
          </a:p>
          <a:p>
            <a:r>
              <a:rPr lang="en-US" dirty="0"/>
              <a:t>do while loop is similar to while loop with only difference that it checks for condition after executing the statements, and therefore is an example of Exit Control Loop. </a:t>
            </a:r>
          </a:p>
          <a:p>
            <a:endParaRPr lang="en-US" dirty="0"/>
          </a:p>
          <a:p>
            <a:endParaRPr lang="en-US" dirty="0"/>
          </a:p>
          <a:p>
            <a:r>
              <a:rPr lang="en-US" b="1" dirty="0"/>
              <a:t>Syntax:</a:t>
            </a:r>
          </a:p>
          <a:p>
            <a:endParaRPr lang="en-US" dirty="0"/>
          </a:p>
          <a:p>
            <a:r>
              <a:rPr lang="en-US" dirty="0"/>
              <a:t>do</a:t>
            </a:r>
          </a:p>
          <a:p>
            <a:r>
              <a:rPr lang="en-US" dirty="0"/>
              <a:t>{</a:t>
            </a:r>
          </a:p>
          <a:p>
            <a:r>
              <a:rPr lang="en-US" dirty="0"/>
              <a:t>    statements..</a:t>
            </a:r>
          </a:p>
          <a:p>
            <a:r>
              <a:rPr lang="en-US" dirty="0"/>
              <a:t>}</a:t>
            </a:r>
          </a:p>
          <a:p>
            <a:r>
              <a:rPr lang="en-US" dirty="0"/>
              <a:t>while (condition);</a:t>
            </a:r>
            <a:endParaRPr lang="en-IN" dirty="0"/>
          </a:p>
        </p:txBody>
      </p:sp>
    </p:spTree>
    <p:extLst>
      <p:ext uri="{BB962C8B-B14F-4D97-AF65-F5344CB8AC3E}">
        <p14:creationId xmlns:p14="http://schemas.microsoft.com/office/powerpoint/2010/main" val="31266972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97EE-A59A-BF9A-0E86-DE4B314A4741}"/>
              </a:ext>
            </a:extLst>
          </p:cNvPr>
          <p:cNvSpPr>
            <a:spLocks noGrp="1"/>
          </p:cNvSpPr>
          <p:nvPr>
            <p:ph type="title"/>
          </p:nvPr>
        </p:nvSpPr>
        <p:spPr>
          <a:xfrm>
            <a:off x="502091" y="1295400"/>
            <a:ext cx="7886700" cy="1325563"/>
          </a:xfrm>
        </p:spPr>
        <p:txBody>
          <a:bodyPr>
            <a:normAutofit fontScale="90000"/>
          </a:bodyPr>
          <a:lstStyle/>
          <a:p>
            <a:r>
              <a:rPr lang="en-US" altLang="en-US" dirty="0"/>
              <a:t>Do while Loop Example</a:t>
            </a:r>
            <a:br>
              <a:rPr lang="en-US" altLang="en-US" dirty="0"/>
            </a:br>
            <a:endParaRPr lang="en-US" dirty="0"/>
          </a:p>
        </p:txBody>
      </p:sp>
      <p:pic>
        <p:nvPicPr>
          <p:cNvPr id="5" name="Picture 4">
            <a:extLst>
              <a:ext uri="{FF2B5EF4-FFF2-40B4-BE49-F238E27FC236}">
                <a16:creationId xmlns:a16="http://schemas.microsoft.com/office/drawing/2014/main" id="{97B060CA-26BD-65A9-C1D8-191026C16F9E}"/>
              </a:ext>
            </a:extLst>
          </p:cNvPr>
          <p:cNvPicPr>
            <a:picLocks noChangeAspect="1"/>
          </p:cNvPicPr>
          <p:nvPr/>
        </p:nvPicPr>
        <p:blipFill>
          <a:blip r:embed="rId2"/>
          <a:stretch>
            <a:fillRect/>
          </a:stretch>
        </p:blipFill>
        <p:spPr>
          <a:xfrm>
            <a:off x="755209" y="2286000"/>
            <a:ext cx="7633582" cy="4081321"/>
          </a:xfrm>
          <a:prstGeom prst="rect">
            <a:avLst/>
          </a:prstGeom>
        </p:spPr>
      </p:pic>
    </p:spTree>
    <p:extLst>
      <p:ext uri="{BB962C8B-B14F-4D97-AF65-F5344CB8AC3E}">
        <p14:creationId xmlns:p14="http://schemas.microsoft.com/office/powerpoint/2010/main" val="2253377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31F5-378A-417B-931D-889ABFD2F566}"/>
              </a:ext>
            </a:extLst>
          </p:cNvPr>
          <p:cNvSpPr>
            <a:spLocks noGrp="1"/>
          </p:cNvSpPr>
          <p:nvPr>
            <p:ph type="title"/>
          </p:nvPr>
        </p:nvSpPr>
        <p:spPr>
          <a:xfrm>
            <a:off x="602374" y="1417637"/>
            <a:ext cx="7886700" cy="1325563"/>
          </a:xfrm>
        </p:spPr>
        <p:txBody>
          <a:bodyPr/>
          <a:lstStyle/>
          <a:p>
            <a:r>
              <a:rPr lang="en-US" dirty="0"/>
              <a:t>Enhanced For loop</a:t>
            </a:r>
          </a:p>
        </p:txBody>
      </p:sp>
      <p:sp>
        <p:nvSpPr>
          <p:cNvPr id="3" name="Content Placeholder 2">
            <a:extLst>
              <a:ext uri="{FF2B5EF4-FFF2-40B4-BE49-F238E27FC236}">
                <a16:creationId xmlns:a16="http://schemas.microsoft.com/office/drawing/2014/main" id="{0420D5BB-1446-424B-BA62-56D7D2AA9FDA}"/>
              </a:ext>
            </a:extLst>
          </p:cNvPr>
          <p:cNvSpPr>
            <a:spLocks noGrp="1"/>
          </p:cNvSpPr>
          <p:nvPr>
            <p:ph idx="1"/>
          </p:nvPr>
        </p:nvSpPr>
        <p:spPr>
          <a:xfrm>
            <a:off x="602374" y="2743200"/>
            <a:ext cx="7886700" cy="4351338"/>
          </a:xfrm>
        </p:spPr>
        <p:txBody>
          <a:bodyPr/>
          <a:lstStyle/>
          <a:p>
            <a:pPr marL="0" indent="0">
              <a:buNone/>
            </a:pPr>
            <a:r>
              <a:rPr lang="en-US" dirty="0"/>
              <a:t>for(</a:t>
            </a:r>
            <a:r>
              <a:rPr lang="en-US" dirty="0" err="1"/>
              <a:t>data_type</a:t>
            </a:r>
            <a:r>
              <a:rPr lang="en-US" dirty="0"/>
              <a:t> variable : array | collection)</a:t>
            </a:r>
          </a:p>
          <a:p>
            <a:pPr marL="0" indent="0">
              <a:buNone/>
            </a:pPr>
            <a:r>
              <a:rPr lang="en-US" dirty="0"/>
              <a:t>{  </a:t>
            </a:r>
          </a:p>
          <a:p>
            <a:pPr marL="0" indent="0">
              <a:buNone/>
            </a:pPr>
            <a:r>
              <a:rPr lang="en-US" dirty="0"/>
              <a:t>//body of for-each loop  </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3336635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15AF-9D4E-4484-B45E-07DA4A4778F4}"/>
              </a:ext>
            </a:extLst>
          </p:cNvPr>
          <p:cNvSpPr>
            <a:spLocks noGrp="1"/>
          </p:cNvSpPr>
          <p:nvPr>
            <p:ph type="title"/>
          </p:nvPr>
        </p:nvSpPr>
        <p:spPr>
          <a:xfrm>
            <a:off x="607629" y="1295400"/>
            <a:ext cx="7886700" cy="1325563"/>
          </a:xfrm>
        </p:spPr>
        <p:txBody>
          <a:bodyPr>
            <a:normAutofit/>
          </a:bodyPr>
          <a:lstStyle/>
          <a:p>
            <a:pPr algn="l"/>
            <a:r>
              <a:rPr lang="en-US" sz="3600" b="1" dirty="0"/>
              <a:t>Enhanced For loop Example:</a:t>
            </a:r>
          </a:p>
        </p:txBody>
      </p:sp>
      <p:sp>
        <p:nvSpPr>
          <p:cNvPr id="3" name="Content Placeholder 2">
            <a:extLst>
              <a:ext uri="{FF2B5EF4-FFF2-40B4-BE49-F238E27FC236}">
                <a16:creationId xmlns:a16="http://schemas.microsoft.com/office/drawing/2014/main" id="{693068CA-79E2-4985-B413-3EB5C92F7557}"/>
              </a:ext>
            </a:extLst>
          </p:cNvPr>
          <p:cNvSpPr>
            <a:spLocks noGrp="1"/>
          </p:cNvSpPr>
          <p:nvPr>
            <p:ph idx="1"/>
          </p:nvPr>
        </p:nvSpPr>
        <p:spPr>
          <a:xfrm>
            <a:off x="607629" y="2484437"/>
            <a:ext cx="7886700" cy="3200400"/>
          </a:xfrm>
        </p:spPr>
        <p:txBody>
          <a:bodyPr/>
          <a:lstStyle/>
          <a:p>
            <a:pPr marL="0" indent="0">
              <a:buNone/>
            </a:pPr>
            <a:r>
              <a:rPr lang="en-US" dirty="0"/>
              <a:t>int </a:t>
            </a:r>
            <a:r>
              <a:rPr lang="en-US" dirty="0" err="1"/>
              <a:t>myArray</a:t>
            </a:r>
            <a:r>
              <a:rPr lang="en-US" dirty="0"/>
              <a:t>[]=new int[]{11,12,13,14,15};</a:t>
            </a:r>
          </a:p>
          <a:p>
            <a:pPr marL="0" indent="0">
              <a:buNone/>
            </a:pPr>
            <a:r>
              <a:rPr lang="en-US" dirty="0"/>
              <a:t>for(int num : </a:t>
            </a:r>
            <a:r>
              <a:rPr lang="en-US" dirty="0" err="1"/>
              <a:t>myArray</a:t>
            </a:r>
            <a:r>
              <a:rPr lang="en-US" dirty="0"/>
              <a:t>)</a:t>
            </a:r>
          </a:p>
          <a:p>
            <a:pPr marL="0" indent="0">
              <a:buNone/>
            </a:pPr>
            <a:r>
              <a:rPr lang="en-US" dirty="0"/>
              <a:t>{  </a:t>
            </a:r>
          </a:p>
          <a:p>
            <a:pPr marL="0" indent="0">
              <a:buNone/>
            </a:pPr>
            <a:r>
              <a:rPr lang="en-US" dirty="0" err="1"/>
              <a:t>System.out.println</a:t>
            </a:r>
            <a:r>
              <a:rPr lang="en-US" dirty="0"/>
              <a:t>(num);</a:t>
            </a:r>
          </a:p>
          <a:p>
            <a:pPr marL="0" indent="0">
              <a:buNone/>
            </a:pPr>
            <a:r>
              <a:rPr lang="en-US" dirty="0"/>
              <a:t>}  </a:t>
            </a:r>
          </a:p>
        </p:txBody>
      </p:sp>
    </p:spTree>
    <p:extLst>
      <p:ext uri="{BB962C8B-B14F-4D97-AF65-F5344CB8AC3E}">
        <p14:creationId xmlns:p14="http://schemas.microsoft.com/office/powerpoint/2010/main" val="36528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633DE8-FA1C-4652-95E8-B90D5CA55AE3}"/>
              </a:ext>
            </a:extLst>
          </p:cNvPr>
          <p:cNvSpPr>
            <a:spLocks noGrp="1"/>
          </p:cNvSpPr>
          <p:nvPr>
            <p:ph idx="1"/>
          </p:nvPr>
        </p:nvSpPr>
        <p:spPr/>
        <p:txBody>
          <a:bodyPr>
            <a:normAutofit lnSpcReduction="10000"/>
          </a:bodyPr>
          <a:lstStyle/>
          <a:p>
            <a:pPr marL="0" indent="0">
              <a:buNone/>
            </a:pPr>
            <a:r>
              <a:rPr lang="en-US" sz="2800" b="1" dirty="0">
                <a:effectLst/>
              </a:rPr>
              <a:t>JDK is Java Development Kit</a:t>
            </a:r>
            <a:r>
              <a:rPr lang="en-US" sz="2800" dirty="0">
                <a:effectLst/>
              </a:rPr>
              <a:t>. </a:t>
            </a:r>
            <a:r>
              <a:rPr lang="en-US" sz="2800" dirty="0">
                <a:solidFill>
                  <a:srgbClr val="002060"/>
                </a:solidFill>
                <a:effectLst/>
              </a:rPr>
              <a:t>The Java Development Kit (JDK) is a software development environment which is used to develop Java applications.</a:t>
            </a:r>
            <a:endParaRPr lang="en-US" sz="2800" b="1" dirty="0">
              <a:solidFill>
                <a:srgbClr val="002060"/>
              </a:solidFill>
            </a:endParaRPr>
          </a:p>
          <a:p>
            <a:pPr marL="0" indent="0" algn="just">
              <a:buNone/>
            </a:pPr>
            <a:r>
              <a:rPr lang="en-US" sz="2800" b="1" dirty="0"/>
              <a:t>JRE (Java Runtime Environment) </a:t>
            </a:r>
            <a:r>
              <a:rPr lang="en-US" sz="2800" dirty="0">
                <a:solidFill>
                  <a:srgbClr val="002060"/>
                </a:solidFill>
              </a:rPr>
              <a:t>is an installation package that provides an environment to </a:t>
            </a:r>
            <a:r>
              <a:rPr lang="en-US" sz="2800" b="1" dirty="0">
                <a:solidFill>
                  <a:srgbClr val="002060"/>
                </a:solidFill>
              </a:rPr>
              <a:t>only run(not develop)</a:t>
            </a:r>
            <a:r>
              <a:rPr lang="en-US" sz="2800" dirty="0">
                <a:solidFill>
                  <a:srgbClr val="002060"/>
                </a:solidFill>
              </a:rPr>
              <a:t> the java program (or application) onto your machine. JRE is only used by those who only want to run Java programs.</a:t>
            </a:r>
          </a:p>
        </p:txBody>
      </p:sp>
    </p:spTree>
    <p:extLst>
      <p:ext uri="{BB962C8B-B14F-4D97-AF65-F5344CB8AC3E}">
        <p14:creationId xmlns:p14="http://schemas.microsoft.com/office/powerpoint/2010/main" val="3170166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7A49A5-8221-C67D-EFE1-5E8631096473}"/>
              </a:ext>
            </a:extLst>
          </p:cNvPr>
          <p:cNvSpPr txBox="1"/>
          <p:nvPr/>
        </p:nvSpPr>
        <p:spPr>
          <a:xfrm>
            <a:off x="1143000" y="1371600"/>
            <a:ext cx="6858000" cy="5016758"/>
          </a:xfrm>
          <a:prstGeom prst="rect">
            <a:avLst/>
          </a:prstGeom>
          <a:noFill/>
        </p:spPr>
        <p:txBody>
          <a:bodyPr wrap="square">
            <a:spAutoFit/>
          </a:bodyPr>
          <a:lstStyle/>
          <a:p>
            <a:r>
              <a:rPr lang="en-US" sz="3200" b="1" dirty="0"/>
              <a:t>Example: Sum of array elements</a:t>
            </a:r>
          </a:p>
          <a:p>
            <a:endParaRPr lang="en-US" dirty="0"/>
          </a:p>
          <a:p>
            <a:r>
              <a:rPr lang="en-US" dirty="0"/>
              <a:t>class Main {</a:t>
            </a:r>
          </a:p>
          <a:p>
            <a:r>
              <a:rPr lang="en-US" dirty="0"/>
              <a:t> public static void main(String[] </a:t>
            </a:r>
            <a:r>
              <a:rPr lang="en-US" dirty="0" err="1"/>
              <a:t>args</a:t>
            </a:r>
            <a:r>
              <a:rPr lang="en-US" dirty="0"/>
              <a:t>) {</a:t>
            </a:r>
          </a:p>
          <a:p>
            <a:r>
              <a:rPr lang="en-US" dirty="0"/>
              <a:t>  </a:t>
            </a:r>
          </a:p>
          <a:p>
            <a:r>
              <a:rPr lang="en-US" dirty="0"/>
              <a:t>   // an array of numbers</a:t>
            </a:r>
          </a:p>
          <a:p>
            <a:r>
              <a:rPr lang="en-US" dirty="0"/>
              <a:t>   int[] numbers = {3, 4, 5, -5, 0, 12};</a:t>
            </a:r>
          </a:p>
          <a:p>
            <a:r>
              <a:rPr lang="en-US" dirty="0"/>
              <a:t>   int sum = 0;</a:t>
            </a:r>
          </a:p>
          <a:p>
            <a:endParaRPr lang="en-US" dirty="0"/>
          </a:p>
          <a:p>
            <a:r>
              <a:rPr lang="en-US" dirty="0"/>
              <a:t>   // iterating through each element of the array </a:t>
            </a:r>
          </a:p>
          <a:p>
            <a:r>
              <a:rPr lang="en-US" dirty="0"/>
              <a:t>   for (int number: numbers) {</a:t>
            </a:r>
          </a:p>
          <a:p>
            <a:r>
              <a:rPr lang="en-US" dirty="0"/>
              <a:t>     sum += number;</a:t>
            </a:r>
          </a:p>
          <a:p>
            <a:r>
              <a:rPr lang="en-US" dirty="0"/>
              <a:t>   }</a:t>
            </a:r>
          </a:p>
          <a:p>
            <a:r>
              <a:rPr lang="en-US" dirty="0"/>
              <a:t>  </a:t>
            </a:r>
          </a:p>
          <a:p>
            <a:r>
              <a:rPr lang="en-US" dirty="0"/>
              <a:t>   </a:t>
            </a:r>
            <a:r>
              <a:rPr lang="en-US" dirty="0" err="1"/>
              <a:t>System.out.println</a:t>
            </a:r>
            <a:r>
              <a:rPr lang="en-US" dirty="0"/>
              <a:t>("Sum = " + sum);</a:t>
            </a:r>
          </a:p>
          <a:p>
            <a:r>
              <a:rPr lang="en-US" dirty="0"/>
              <a:t> }</a:t>
            </a:r>
          </a:p>
          <a:p>
            <a:r>
              <a:rPr lang="en-US" dirty="0"/>
              <a:t>}</a:t>
            </a:r>
            <a:endParaRPr lang="en-IN" dirty="0"/>
          </a:p>
        </p:txBody>
      </p:sp>
    </p:spTree>
    <p:extLst>
      <p:ext uri="{BB962C8B-B14F-4D97-AF65-F5344CB8AC3E}">
        <p14:creationId xmlns:p14="http://schemas.microsoft.com/office/powerpoint/2010/main" val="3298819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26C0-5B53-4189-F6EF-1A1AA0339106}"/>
              </a:ext>
            </a:extLst>
          </p:cNvPr>
          <p:cNvSpPr>
            <a:spLocks noGrp="1"/>
          </p:cNvSpPr>
          <p:nvPr>
            <p:ph type="title"/>
          </p:nvPr>
        </p:nvSpPr>
        <p:spPr>
          <a:xfrm>
            <a:off x="533400" y="1417637"/>
            <a:ext cx="7886700" cy="1325563"/>
          </a:xfrm>
        </p:spPr>
        <p:txBody>
          <a:bodyPr/>
          <a:lstStyle/>
          <a:p>
            <a:r>
              <a:rPr lang="en-IN" dirty="0"/>
              <a:t>Nested loops </a:t>
            </a:r>
          </a:p>
        </p:txBody>
      </p:sp>
      <p:sp>
        <p:nvSpPr>
          <p:cNvPr id="6" name="TextBox 5">
            <a:extLst>
              <a:ext uri="{FF2B5EF4-FFF2-40B4-BE49-F238E27FC236}">
                <a16:creationId xmlns:a16="http://schemas.microsoft.com/office/drawing/2014/main" id="{C9B4A5E0-1058-C803-7243-F27B438E6A19}"/>
              </a:ext>
            </a:extLst>
          </p:cNvPr>
          <p:cNvSpPr txBox="1"/>
          <p:nvPr/>
        </p:nvSpPr>
        <p:spPr>
          <a:xfrm>
            <a:off x="1066800" y="2743200"/>
            <a:ext cx="6455465" cy="3416320"/>
          </a:xfrm>
          <a:prstGeom prst="rect">
            <a:avLst/>
          </a:prstGeom>
          <a:noFill/>
        </p:spPr>
        <p:txBody>
          <a:bodyPr wrap="square">
            <a:spAutoFit/>
          </a:bodyPr>
          <a:lstStyle/>
          <a:p>
            <a:r>
              <a:rPr lang="en-US" dirty="0"/>
              <a:t>A Nested loop means a loop statement inside another loop statement. That is why nested loops are also called “loop inside loop“.</a:t>
            </a:r>
          </a:p>
          <a:p>
            <a:endParaRPr lang="en-US" dirty="0"/>
          </a:p>
          <a:p>
            <a:r>
              <a:rPr lang="en-US" dirty="0"/>
              <a:t>Nested For loop </a:t>
            </a:r>
          </a:p>
          <a:p>
            <a:r>
              <a:rPr lang="en-US" dirty="0"/>
              <a:t>for ( initialization; condition; increment ) {</a:t>
            </a:r>
          </a:p>
          <a:p>
            <a:r>
              <a:rPr lang="en-US" dirty="0"/>
              <a:t>for ( initialization; condition; increment ) {</a:t>
            </a:r>
          </a:p>
          <a:p>
            <a:r>
              <a:rPr lang="en-US" dirty="0"/>
              <a:t>// statement of inside loop</a:t>
            </a:r>
          </a:p>
          <a:p>
            <a:r>
              <a:rPr lang="en-US" dirty="0"/>
              <a:t>}</a:t>
            </a:r>
          </a:p>
          <a:p>
            <a:endParaRPr lang="en-US" dirty="0"/>
          </a:p>
          <a:p>
            <a:r>
              <a:rPr lang="en-US" dirty="0"/>
              <a:t>// statement of outer loop</a:t>
            </a:r>
          </a:p>
          <a:p>
            <a:r>
              <a:rPr lang="en-US" dirty="0"/>
              <a:t>}</a:t>
            </a:r>
            <a:endParaRPr lang="en-IN" dirty="0"/>
          </a:p>
        </p:txBody>
      </p:sp>
    </p:spTree>
    <p:extLst>
      <p:ext uri="{BB962C8B-B14F-4D97-AF65-F5344CB8AC3E}">
        <p14:creationId xmlns:p14="http://schemas.microsoft.com/office/powerpoint/2010/main" val="1894818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DC9FAA2-4FB3-486C-B28A-F0085BD0DAB8}"/>
              </a:ext>
            </a:extLst>
          </p:cNvPr>
          <p:cNvSpPr>
            <a:spLocks noGrp="1"/>
          </p:cNvSpPr>
          <p:nvPr>
            <p:ph type="title"/>
          </p:nvPr>
        </p:nvSpPr>
        <p:spPr>
          <a:xfrm>
            <a:off x="1558879" y="1145381"/>
            <a:ext cx="5797296" cy="891540"/>
          </a:xfrm>
        </p:spPr>
        <p:txBody>
          <a:bodyPr>
            <a:normAutofit/>
          </a:bodyPr>
          <a:lstStyle/>
          <a:p>
            <a:r>
              <a:rPr lang="en-US" dirty="0"/>
              <a:t>Java Arrays</a:t>
            </a:r>
            <a:endParaRPr lang="en-US" altLang="en-US" dirty="0"/>
          </a:p>
        </p:txBody>
      </p:sp>
      <p:sp>
        <p:nvSpPr>
          <p:cNvPr id="6147" name="Content Placeholder 2">
            <a:extLst>
              <a:ext uri="{FF2B5EF4-FFF2-40B4-BE49-F238E27FC236}">
                <a16:creationId xmlns:a16="http://schemas.microsoft.com/office/drawing/2014/main" id="{960DC952-0538-414C-813C-CF0777730703}"/>
              </a:ext>
            </a:extLst>
          </p:cNvPr>
          <p:cNvSpPr>
            <a:spLocks noGrp="1"/>
          </p:cNvSpPr>
          <p:nvPr>
            <p:ph idx="1"/>
          </p:nvPr>
        </p:nvSpPr>
        <p:spPr>
          <a:xfrm>
            <a:off x="494070" y="2398971"/>
            <a:ext cx="7926917" cy="3313648"/>
          </a:xfrm>
        </p:spPr>
        <p:txBody>
          <a:bodyPr>
            <a:normAutofit fontScale="92500" lnSpcReduction="20000"/>
          </a:bodyPr>
          <a:lstStyle/>
          <a:p>
            <a:pPr algn="just" eaLnBrk="1" hangingPunct="1"/>
            <a:r>
              <a:rPr lang="en-US" altLang="en-US" sz="2600" dirty="0"/>
              <a:t>Array is a collection of similar type of elements (</a:t>
            </a:r>
            <a:r>
              <a:rPr lang="en-US" altLang="en-US" sz="2600" b="1" dirty="0"/>
              <a:t>Homogeneous</a:t>
            </a:r>
            <a:r>
              <a:rPr lang="en-US" altLang="en-US" sz="2600" dirty="0"/>
              <a:t>) </a:t>
            </a:r>
          </a:p>
          <a:p>
            <a:pPr algn="just" eaLnBrk="1" hangingPunct="1"/>
            <a:r>
              <a:rPr lang="en-US" altLang="en-US" sz="2600" dirty="0"/>
              <a:t>Array have</a:t>
            </a:r>
            <a:r>
              <a:rPr lang="en-US" altLang="en-US" sz="2600" b="1" dirty="0"/>
              <a:t> contiguous memory location</a:t>
            </a:r>
            <a:r>
              <a:rPr lang="en-US" altLang="en-US" sz="2600" dirty="0"/>
              <a:t>.</a:t>
            </a:r>
          </a:p>
          <a:p>
            <a:pPr algn="just" eaLnBrk="1" hangingPunct="1"/>
            <a:r>
              <a:rPr lang="en-US" altLang="en-US" sz="2600" dirty="0"/>
              <a:t>In java, array is an </a:t>
            </a:r>
            <a:r>
              <a:rPr lang="en-US" altLang="en-US" sz="2600" b="1" dirty="0"/>
              <a:t>object</a:t>
            </a:r>
            <a:r>
              <a:rPr lang="en-US" altLang="en-US" sz="2600" dirty="0"/>
              <a:t> the contains elements of similar data type. </a:t>
            </a:r>
          </a:p>
          <a:p>
            <a:pPr algn="just" eaLnBrk="1" hangingPunct="1"/>
            <a:r>
              <a:rPr lang="en-US" altLang="en-US" sz="2600" dirty="0"/>
              <a:t>We can store only fixed elements in an array (</a:t>
            </a:r>
            <a:r>
              <a:rPr lang="en-US" altLang="en-US" sz="2600" b="1" dirty="0"/>
              <a:t>Fixed Size</a:t>
            </a:r>
            <a:r>
              <a:rPr lang="en-US" altLang="en-US" sz="2600" dirty="0"/>
              <a:t>).</a:t>
            </a:r>
          </a:p>
          <a:p>
            <a:pPr algn="just" eaLnBrk="1" hangingPunct="1"/>
            <a:r>
              <a:rPr lang="en-US" altLang="en-US" sz="2600" dirty="0"/>
              <a:t>Array is </a:t>
            </a:r>
            <a:r>
              <a:rPr lang="en-US" altLang="en-US" sz="2600" b="1" dirty="0"/>
              <a:t>index-based,</a:t>
            </a:r>
            <a:r>
              <a:rPr lang="en-US" altLang="en-US" sz="2600" dirty="0"/>
              <a:t> first element of the array is stored at 0 index.</a:t>
            </a:r>
          </a:p>
          <a:p>
            <a:pPr algn="just" eaLnBrk="1" hangingPunct="1">
              <a:buFont typeface="Wingdings" panose="05000000000000000000" pitchFamily="2" charset="2"/>
              <a:buNone/>
            </a:pPr>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a:extLst>
              <a:ext uri="{FF2B5EF4-FFF2-40B4-BE49-F238E27FC236}">
                <a16:creationId xmlns:a16="http://schemas.microsoft.com/office/drawing/2014/main" id="{D21899F9-7160-437D-892C-035BB385C2B7}"/>
              </a:ext>
            </a:extLst>
          </p:cNvPr>
          <p:cNvSpPr>
            <a:spLocks noGrp="1"/>
          </p:cNvSpPr>
          <p:nvPr>
            <p:ph idx="1"/>
          </p:nvPr>
        </p:nvSpPr>
        <p:spPr>
          <a:xfrm>
            <a:off x="545572" y="1476378"/>
            <a:ext cx="8259861" cy="4344825"/>
          </a:xfrm>
        </p:spPr>
        <p:txBody>
          <a:bodyPr>
            <a:normAutofit/>
          </a:bodyPr>
          <a:lstStyle/>
          <a:p>
            <a:pPr algn="just" eaLnBrk="1" hangingPunct="1">
              <a:spcBef>
                <a:spcPts val="1200"/>
              </a:spcBef>
              <a:spcAft>
                <a:spcPts val="1200"/>
              </a:spcAft>
              <a:buFont typeface="Wingdings" panose="05000000000000000000" pitchFamily="2" charset="2"/>
              <a:buNone/>
            </a:pPr>
            <a:r>
              <a:rPr lang="en-US" altLang="en-US" sz="2400" b="1" dirty="0"/>
              <a:t>Advantage of Array</a:t>
            </a:r>
          </a:p>
          <a:p>
            <a:pPr algn="just">
              <a:buFont typeface="Wingdings" pitchFamily="2" charset="2"/>
              <a:buChar char="Ø"/>
            </a:pPr>
            <a:r>
              <a:rPr lang="en-US" altLang="en-US" sz="1800" dirty="0"/>
              <a:t> </a:t>
            </a:r>
            <a:r>
              <a:rPr lang="en-US" altLang="en-US" sz="1800" b="1" dirty="0"/>
              <a:t>Code Optimization: </a:t>
            </a:r>
            <a:r>
              <a:rPr lang="en-US" altLang="en-US" sz="1800" dirty="0"/>
              <a:t>It makes the code-optimized, we can retrieve or sort the data easily.</a:t>
            </a:r>
          </a:p>
          <a:p>
            <a:pPr algn="just">
              <a:buFont typeface="Wingdings" pitchFamily="2" charset="2"/>
              <a:buChar char="Ø"/>
            </a:pPr>
            <a:r>
              <a:rPr lang="en-US" altLang="en-US" sz="1800" dirty="0"/>
              <a:t> </a:t>
            </a:r>
            <a:r>
              <a:rPr lang="en-US" altLang="en-US" sz="1800" b="1" dirty="0"/>
              <a:t>Random access: </a:t>
            </a:r>
            <a:r>
              <a:rPr lang="en-US" altLang="en-US" sz="1800" dirty="0"/>
              <a:t>We can get any data located at any index position.</a:t>
            </a:r>
          </a:p>
          <a:p>
            <a:pPr algn="just" eaLnBrk="1" hangingPunct="1">
              <a:buFont typeface="Wingdings" panose="05000000000000000000" pitchFamily="2" charset="2"/>
              <a:buNone/>
            </a:pPr>
            <a:endParaRPr lang="en-US" altLang="en-US" sz="2400" b="1" dirty="0"/>
          </a:p>
          <a:p>
            <a:pPr algn="just" eaLnBrk="1" hangingPunct="1">
              <a:buFont typeface="Wingdings" panose="05000000000000000000" pitchFamily="2" charset="2"/>
              <a:buNone/>
            </a:pPr>
            <a:r>
              <a:rPr lang="en-US" altLang="en-US" sz="2400" b="1" dirty="0"/>
              <a:t>Disadvantage of Array</a:t>
            </a:r>
          </a:p>
          <a:p>
            <a:pPr algn="just" eaLnBrk="1" hangingPunct="1">
              <a:buFont typeface="Wingdings" panose="05000000000000000000" pitchFamily="2" charset="2"/>
              <a:buNone/>
            </a:pPr>
            <a:endParaRPr lang="en-US" altLang="en-US" sz="2400" b="1" dirty="0"/>
          </a:p>
          <a:p>
            <a:pPr algn="just" eaLnBrk="1" hangingPunct="1">
              <a:buFont typeface="Wingdings" pitchFamily="2" charset="2"/>
              <a:buChar char="Ø"/>
            </a:pPr>
            <a:r>
              <a:rPr lang="en-US" altLang="en-US" sz="1800" b="1" dirty="0"/>
              <a:t>Size Limit: </a:t>
            </a:r>
            <a:r>
              <a:rPr lang="en-US" altLang="en-US" sz="1800" dirty="0"/>
              <a:t>We can store only fixed size of elements in the array. </a:t>
            </a:r>
          </a:p>
          <a:p>
            <a:pPr algn="just" eaLnBrk="1" hangingPunct="1">
              <a:buFont typeface="Wingdings" pitchFamily="2" charset="2"/>
              <a:buChar char="Ø"/>
            </a:pPr>
            <a:r>
              <a:rPr lang="en-US" altLang="en-US" sz="1800" dirty="0"/>
              <a:t>It doesn't grow its size at runtime. </a:t>
            </a:r>
          </a:p>
          <a:p>
            <a:pPr algn="just" eaLnBrk="1" hangingPunct="1">
              <a:buFont typeface="Wingdings" pitchFamily="2" charset="2"/>
              <a:buChar char="Ø"/>
            </a:pPr>
            <a:r>
              <a:rPr lang="en-US" altLang="en-US" sz="1800" dirty="0"/>
              <a:t>To solve this problem; collection framework is used in java.</a:t>
            </a:r>
          </a:p>
        </p:txBody>
      </p:sp>
      <p:sp>
        <p:nvSpPr>
          <p:cNvPr id="10243" name="Slide Number Placeholder 3">
            <a:extLst>
              <a:ext uri="{FF2B5EF4-FFF2-40B4-BE49-F238E27FC236}">
                <a16:creationId xmlns:a16="http://schemas.microsoft.com/office/drawing/2014/main" id="{D720FFD7-DF2D-46C0-BB03-043EF59A2DAF}"/>
              </a:ext>
            </a:extLst>
          </p:cNvPr>
          <p:cNvSpPr>
            <a:spLocks noGrp="1"/>
          </p:cNvSpPr>
          <p:nvPr>
            <p:ph type="sldNum" sz="quarter" idx="12"/>
          </p:nvPr>
        </p:nvSpPr>
        <p:spPr bwMode="auto">
          <a:xfrm>
            <a:off x="8069192" y="4663440"/>
            <a:ext cx="274320" cy="274320"/>
          </a:xfrm>
          <a:prstGeom prst="ellipse">
            <a:avLst/>
          </a:prstGeom>
          <a:solidFill>
            <a:srgbClr val="1D1D1D">
              <a:alpha val="70000"/>
            </a:srgbClr>
          </a:solidFill>
          <a:ln>
            <a:miter lim="800000"/>
            <a:headEnd/>
            <a:tailEnd/>
          </a:ln>
        </p:spPr>
        <p:txBody>
          <a:bodyPr vert="horz" wrap="square" lIns="18288" tIns="45720" rIns="18288" bIns="45720" numCol="1" rtlCol="0" anchor="ctr" anchorCtr="0" compatLnSpc="1">
            <a:prstTxWarp prst="textNoShape">
              <a:avLst/>
            </a:prstTxWarp>
            <a:noAutofit/>
          </a:bodyPr>
          <a:lstStyle>
            <a:defPPr>
              <a:defRPr lang="en-US"/>
            </a:defPPr>
            <a:lvl1pPr marL="0" algn="ctr" defTabSz="457200" rtl="0" eaLnBrk="1" latinLnBrk="0" hangingPunct="1">
              <a:defRPr sz="825" kern="1200" spc="0"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fld id="{B82CCC60-E8CD-4174-8B1A-7DF615B22EEF}" type="slidenum">
              <a:rPr lang="en-US" smtClean="0"/>
              <a:pPr algn="ctr" eaLnBrk="1" hangingPunct="1"/>
              <a:t>73</a:t>
            </a:fld>
            <a:endParaRPr lang="en-US" altLang="en-US">
              <a:solidFill>
                <a:srgbClr val="898989"/>
              </a:solidFill>
              <a:latin typeface="Calibri" panose="020F050202020403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id="{D1D7013A-B177-41C8-86BF-E097F1A752ED}"/>
              </a:ext>
            </a:extLst>
          </p:cNvPr>
          <p:cNvSpPr>
            <a:spLocks noGrp="1"/>
          </p:cNvSpPr>
          <p:nvPr>
            <p:ph idx="1"/>
          </p:nvPr>
        </p:nvSpPr>
        <p:spPr>
          <a:xfrm>
            <a:off x="946298" y="1476528"/>
            <a:ext cx="7740502" cy="4924272"/>
          </a:xfrm>
        </p:spPr>
        <p:txBody>
          <a:bodyPr/>
          <a:lstStyle/>
          <a:p>
            <a:pPr eaLnBrk="1" hangingPunct="1">
              <a:buFont typeface="Wingdings" panose="05000000000000000000" pitchFamily="2" charset="2"/>
              <a:buNone/>
            </a:pPr>
            <a:r>
              <a:rPr lang="en-US" altLang="en-US" sz="2100" b="1" dirty="0"/>
              <a:t>Types of Array: There are two types of array</a:t>
            </a:r>
          </a:p>
          <a:p>
            <a:pPr eaLnBrk="1" hangingPunct="1">
              <a:buFont typeface="Wingdings" panose="05000000000000000000" pitchFamily="2" charset="2"/>
              <a:buNone/>
            </a:pPr>
            <a:endParaRPr lang="en-US" altLang="en-US" sz="2100" b="1" dirty="0"/>
          </a:p>
          <a:p>
            <a:pPr eaLnBrk="1" hangingPunct="1"/>
            <a:r>
              <a:rPr lang="en-US" altLang="en-US" sz="2100" dirty="0"/>
              <a:t>    Single Dimensional Array</a:t>
            </a:r>
          </a:p>
          <a:p>
            <a:pPr lvl="2" eaLnBrk="1" hangingPunct="1"/>
            <a:r>
              <a:rPr lang="en-US" altLang="en-US" sz="1650" dirty="0"/>
              <a:t>1D array</a:t>
            </a:r>
          </a:p>
          <a:p>
            <a:pPr eaLnBrk="1" hangingPunct="1"/>
            <a:endParaRPr lang="en-US" altLang="en-US" sz="2100" dirty="0"/>
          </a:p>
          <a:p>
            <a:pPr eaLnBrk="1" hangingPunct="1"/>
            <a:r>
              <a:rPr lang="en-US" altLang="en-US" sz="2100" dirty="0"/>
              <a:t>    Multidimensional Array</a:t>
            </a:r>
          </a:p>
          <a:p>
            <a:pPr lvl="2" eaLnBrk="1" hangingPunct="1"/>
            <a:r>
              <a:rPr lang="en-US" altLang="en-US" sz="1650" dirty="0"/>
              <a:t>2D array </a:t>
            </a:r>
          </a:p>
          <a:p>
            <a:pPr lvl="2" eaLnBrk="1" hangingPunct="1"/>
            <a:r>
              <a:rPr lang="en-US" altLang="en-US" sz="1650" dirty="0"/>
              <a:t>3D array etc.</a:t>
            </a:r>
            <a:r>
              <a:rPr lang="en-US" altLang="en-US" sz="2100" dirty="0"/>
              <a:t>	</a:t>
            </a:r>
          </a:p>
          <a:p>
            <a:pPr eaLnBrk="1" hangingPunct="1">
              <a:buFont typeface="Wingdings" panose="05000000000000000000" pitchFamily="2" charset="2"/>
              <a:buNone/>
            </a:pPr>
            <a:endParaRPr lang="en-US" altLang="en-US" sz="2100" dirty="0"/>
          </a:p>
        </p:txBody>
      </p:sp>
      <p:pic>
        <p:nvPicPr>
          <p:cNvPr id="1026" name="Picture 2" descr="two-dimensional array ...">
            <a:extLst>
              <a:ext uri="{FF2B5EF4-FFF2-40B4-BE49-F238E27FC236}">
                <a16:creationId xmlns:a16="http://schemas.microsoft.com/office/drawing/2014/main" id="{B3FCF16E-E6AD-E6C2-863A-00B38F5D0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6478" y="4564207"/>
            <a:ext cx="4120322"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e Dimensional Arrays And There Uses | C Programming | Questions Bank | UK  Academe">
            <a:extLst>
              <a:ext uri="{FF2B5EF4-FFF2-40B4-BE49-F238E27FC236}">
                <a16:creationId xmlns:a16="http://schemas.microsoft.com/office/drawing/2014/main" id="{A9B57FB6-CDEA-0C57-4639-419666A0A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976" y="1905000"/>
            <a:ext cx="4164315" cy="23431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719196FF-83CC-FEFC-9805-5A2E496D43BF}"/>
              </a:ext>
            </a:extLst>
          </p:cNvPr>
          <p:cNvCxnSpPr/>
          <p:nvPr/>
        </p:nvCxnSpPr>
        <p:spPr>
          <a:xfrm>
            <a:off x="3276600" y="2819400"/>
            <a:ext cx="2133600" cy="228600"/>
          </a:xfrm>
          <a:prstGeom prst="bentConnector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5259AC2B-9323-A804-74B2-13E43D74E367}"/>
              </a:ext>
            </a:extLst>
          </p:cNvPr>
          <p:cNvCxnSpPr>
            <a:cxnSpLocks/>
          </p:cNvCxnSpPr>
          <p:nvPr/>
        </p:nvCxnSpPr>
        <p:spPr>
          <a:xfrm>
            <a:off x="3125225" y="3895725"/>
            <a:ext cx="2132575" cy="828675"/>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A0010EF-A170-4CFF-A952-8A3616093946}"/>
              </a:ext>
            </a:extLst>
          </p:cNvPr>
          <p:cNvSpPr>
            <a:spLocks noGrp="1"/>
          </p:cNvSpPr>
          <p:nvPr>
            <p:ph type="title"/>
          </p:nvPr>
        </p:nvSpPr>
        <p:spPr>
          <a:xfrm>
            <a:off x="628650" y="1531778"/>
            <a:ext cx="7886700" cy="1325563"/>
          </a:xfrm>
        </p:spPr>
        <p:txBody>
          <a:bodyPr/>
          <a:lstStyle/>
          <a:p>
            <a:pPr eaLnBrk="1" hangingPunct="1"/>
            <a:r>
              <a:rPr lang="en-US" altLang="en-US" sz="2400" b="1" dirty="0"/>
              <a:t>Single Dimensional Array</a:t>
            </a:r>
            <a:endParaRPr lang="en-US" altLang="en-US" b="1" dirty="0"/>
          </a:p>
        </p:txBody>
      </p:sp>
      <p:sp>
        <p:nvSpPr>
          <p:cNvPr id="9219" name="Content Placeholder 2">
            <a:extLst>
              <a:ext uri="{FF2B5EF4-FFF2-40B4-BE49-F238E27FC236}">
                <a16:creationId xmlns:a16="http://schemas.microsoft.com/office/drawing/2014/main" id="{6736BAF3-8FD8-425B-BF37-151D9D1F556F}"/>
              </a:ext>
            </a:extLst>
          </p:cNvPr>
          <p:cNvSpPr>
            <a:spLocks noGrp="1"/>
          </p:cNvSpPr>
          <p:nvPr>
            <p:ph idx="1"/>
          </p:nvPr>
        </p:nvSpPr>
        <p:spPr>
          <a:xfrm>
            <a:off x="223284" y="2526563"/>
            <a:ext cx="6863316" cy="3186057"/>
          </a:xfrm>
        </p:spPr>
        <p:txBody>
          <a:bodyPr>
            <a:normAutofit/>
          </a:bodyPr>
          <a:lstStyle/>
          <a:p>
            <a:pPr marL="0" indent="0" eaLnBrk="1" hangingPunct="1">
              <a:buNone/>
            </a:pPr>
            <a:r>
              <a:rPr lang="en-US" altLang="en-US" sz="2000" dirty="0"/>
              <a:t>The syntax for declaring and instantiating an array: </a:t>
            </a:r>
          </a:p>
          <a:p>
            <a:pPr eaLnBrk="1" hangingPunct="1">
              <a:buFont typeface="Wingdings" panose="05000000000000000000" pitchFamily="2" charset="2"/>
              <a:buNone/>
            </a:pPr>
            <a:endParaRPr lang="en-US" altLang="en-US" sz="2000" dirty="0">
              <a:highlight>
                <a:srgbClr val="FFFF00"/>
              </a:highlight>
            </a:endParaRPr>
          </a:p>
          <a:p>
            <a:pPr eaLnBrk="1" hangingPunct="1">
              <a:buFont typeface="Wingdings" panose="05000000000000000000" pitchFamily="2" charset="2"/>
              <a:buNone/>
            </a:pPr>
            <a:r>
              <a:rPr lang="en-US" altLang="en-US" sz="2000" dirty="0">
                <a:highlight>
                  <a:srgbClr val="FFFF00"/>
                </a:highlight>
              </a:rPr>
              <a:t>There are two ways to declare an array:</a:t>
            </a:r>
          </a:p>
          <a:p>
            <a:pPr eaLnBrk="1" hangingPunct="1">
              <a:buFont typeface="Wingdings" panose="05000000000000000000" pitchFamily="2" charset="2"/>
              <a:buNone/>
            </a:pPr>
            <a:endParaRPr lang="en-US" altLang="en-US" sz="2000" dirty="0"/>
          </a:p>
          <a:p>
            <a:pPr eaLnBrk="1" hangingPunct="1">
              <a:buFont typeface="Wingdings" panose="05000000000000000000" pitchFamily="2" charset="2"/>
              <a:buNone/>
            </a:pPr>
            <a:r>
              <a:rPr lang="en-US" altLang="en-US" sz="2000" dirty="0"/>
              <a:t>type[] </a:t>
            </a:r>
            <a:r>
              <a:rPr lang="en-US" altLang="en-US" sz="2000" dirty="0" err="1"/>
              <a:t>arrayName</a:t>
            </a:r>
            <a:r>
              <a:rPr lang="en-US" altLang="en-US" sz="2000" dirty="0"/>
              <a:t>; </a:t>
            </a:r>
          </a:p>
          <a:p>
            <a:pPr eaLnBrk="1" hangingPunct="1">
              <a:buFont typeface="Wingdings" panose="05000000000000000000" pitchFamily="2" charset="2"/>
              <a:buNone/>
            </a:pPr>
            <a:r>
              <a:rPr lang="en-US" altLang="en-US" sz="2000" dirty="0"/>
              <a:t>type </a:t>
            </a:r>
            <a:r>
              <a:rPr lang="en-US" altLang="en-US" sz="2000" dirty="0" err="1"/>
              <a:t>arrayName</a:t>
            </a:r>
            <a:r>
              <a:rPr lang="en-US" altLang="en-US" sz="2000" dirty="0"/>
              <a:t>[]; </a:t>
            </a:r>
          </a:p>
          <a:p>
            <a:pPr eaLnBrk="1" hangingPunct="1">
              <a:buFont typeface="Wingdings" panose="05000000000000000000" pitchFamily="2" charset="2"/>
              <a:buNone/>
            </a:pPr>
            <a:endParaRPr lang="en-US" altLang="en-US"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a:extLst>
              <a:ext uri="{FF2B5EF4-FFF2-40B4-BE49-F238E27FC236}">
                <a16:creationId xmlns:a16="http://schemas.microsoft.com/office/drawing/2014/main" id="{A77EF615-5A8A-4411-AE04-E48841D97C3D}"/>
              </a:ext>
            </a:extLst>
          </p:cNvPr>
          <p:cNvSpPr>
            <a:spLocks noGrp="1"/>
          </p:cNvSpPr>
          <p:nvPr>
            <p:ph idx="1"/>
          </p:nvPr>
        </p:nvSpPr>
        <p:spPr>
          <a:xfrm>
            <a:off x="366389" y="1719013"/>
            <a:ext cx="8091811" cy="3419974"/>
          </a:xfrm>
        </p:spPr>
        <p:txBody>
          <a:bodyPr>
            <a:normAutofit/>
          </a:bodyPr>
          <a:lstStyle/>
          <a:p>
            <a:pPr marL="0" indent="0" eaLnBrk="1" hangingPunct="1">
              <a:buNone/>
            </a:pPr>
            <a:r>
              <a:rPr lang="en-US" altLang="en-US" sz="2400" dirty="0">
                <a:highlight>
                  <a:srgbClr val="FFFF00"/>
                </a:highlight>
              </a:rPr>
              <a:t>How to instantiate an array </a:t>
            </a:r>
          </a:p>
          <a:p>
            <a:pPr marL="0" indent="0">
              <a:buNone/>
            </a:pPr>
            <a:r>
              <a:rPr lang="en-US" altLang="en-US" sz="2400" dirty="0"/>
              <a:t> </a:t>
            </a:r>
            <a:r>
              <a:rPr lang="en-US" altLang="en-US" sz="2400" dirty="0" err="1"/>
              <a:t>arrayName</a:t>
            </a:r>
            <a:r>
              <a:rPr lang="en-US" altLang="en-US" sz="2400" dirty="0"/>
              <a:t> = </a:t>
            </a:r>
            <a:r>
              <a:rPr lang="en-US" altLang="en-US" sz="2400" b="1" dirty="0"/>
              <a:t>new</a:t>
            </a:r>
            <a:r>
              <a:rPr lang="en-US" altLang="en-US" sz="2400" dirty="0"/>
              <a:t> type[length]; </a:t>
            </a:r>
          </a:p>
          <a:p>
            <a:pPr marL="0" indent="0" eaLnBrk="1" hangingPunct="1">
              <a:buNone/>
            </a:pPr>
            <a:endParaRPr lang="en-US" altLang="en-US" sz="2400" dirty="0">
              <a:highlight>
                <a:srgbClr val="FFFF00"/>
              </a:highlight>
            </a:endParaRPr>
          </a:p>
          <a:p>
            <a:pPr marL="0" indent="0" eaLnBrk="1" hangingPunct="1">
              <a:buNone/>
            </a:pPr>
            <a:r>
              <a:rPr lang="en-US" altLang="en-US" sz="2400" dirty="0">
                <a:highlight>
                  <a:srgbClr val="FFFF00"/>
                </a:highlight>
              </a:rPr>
              <a:t>How to declare and instantiate an array in one statement </a:t>
            </a:r>
          </a:p>
          <a:p>
            <a:pPr marL="0" indent="0">
              <a:buNone/>
            </a:pPr>
            <a:r>
              <a:rPr lang="en-US" altLang="en-US" sz="2400" dirty="0"/>
              <a:t>type[] </a:t>
            </a:r>
            <a:r>
              <a:rPr lang="en-US" altLang="en-US" sz="2400" dirty="0" err="1"/>
              <a:t>arrayName</a:t>
            </a:r>
            <a:r>
              <a:rPr lang="en-US" altLang="en-US" sz="2400" dirty="0"/>
              <a:t> = </a:t>
            </a:r>
            <a:r>
              <a:rPr lang="en-US" altLang="en-US" sz="2400" b="1" dirty="0"/>
              <a:t>new</a:t>
            </a:r>
            <a:r>
              <a:rPr lang="en-US" altLang="en-US" sz="2400" dirty="0"/>
              <a:t> type[length];</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E198D0-D1E4-4A7A-837E-ECAF72858B5F}"/>
              </a:ext>
            </a:extLst>
          </p:cNvPr>
          <p:cNvPicPr>
            <a:picLocks noChangeAspect="1"/>
          </p:cNvPicPr>
          <p:nvPr/>
        </p:nvPicPr>
        <p:blipFill>
          <a:blip r:embed="rId2"/>
          <a:stretch>
            <a:fillRect/>
          </a:stretch>
        </p:blipFill>
        <p:spPr>
          <a:xfrm>
            <a:off x="5734050" y="2745174"/>
            <a:ext cx="2247900" cy="1552575"/>
          </a:xfrm>
          <a:prstGeom prst="rect">
            <a:avLst/>
          </a:prstGeom>
        </p:spPr>
      </p:pic>
      <p:pic>
        <p:nvPicPr>
          <p:cNvPr id="6" name="Picture 5">
            <a:extLst>
              <a:ext uri="{FF2B5EF4-FFF2-40B4-BE49-F238E27FC236}">
                <a16:creationId xmlns:a16="http://schemas.microsoft.com/office/drawing/2014/main" id="{71CEEC43-594D-46AF-8710-AD1A08FC32F0}"/>
              </a:ext>
            </a:extLst>
          </p:cNvPr>
          <p:cNvPicPr>
            <a:picLocks noChangeAspect="1"/>
          </p:cNvPicPr>
          <p:nvPr/>
        </p:nvPicPr>
        <p:blipFill>
          <a:blip r:embed="rId3"/>
          <a:stretch>
            <a:fillRect/>
          </a:stretch>
        </p:blipFill>
        <p:spPr>
          <a:xfrm>
            <a:off x="123826" y="1237586"/>
            <a:ext cx="5210175" cy="42767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6BFA883F-5C43-49E9-8CBF-ED015017AD88}"/>
              </a:ext>
            </a:extLst>
          </p:cNvPr>
          <p:cNvSpPr>
            <a:spLocks noGrp="1"/>
          </p:cNvSpPr>
          <p:nvPr>
            <p:ph type="title"/>
          </p:nvPr>
        </p:nvSpPr>
        <p:spPr>
          <a:xfrm>
            <a:off x="1396758" y="569274"/>
            <a:ext cx="5797296" cy="891540"/>
          </a:xfrm>
        </p:spPr>
        <p:txBody>
          <a:bodyPr>
            <a:normAutofit fontScale="90000"/>
          </a:bodyPr>
          <a:lstStyle/>
          <a:p>
            <a:pPr eaLnBrk="1" hangingPunct="1"/>
            <a:br>
              <a:rPr lang="en-US" altLang="en-US" b="1" dirty="0"/>
            </a:br>
            <a:r>
              <a:rPr lang="en-US" altLang="en-US" b="1" dirty="0"/>
              <a:t>Array length </a:t>
            </a:r>
            <a:br>
              <a:rPr lang="en-US" altLang="en-US" b="1" dirty="0"/>
            </a:br>
            <a:endParaRPr lang="en-US" altLang="en-US" dirty="0"/>
          </a:p>
        </p:txBody>
      </p:sp>
      <p:sp>
        <p:nvSpPr>
          <p:cNvPr id="12291" name="Content Placeholder 2">
            <a:extLst>
              <a:ext uri="{FF2B5EF4-FFF2-40B4-BE49-F238E27FC236}">
                <a16:creationId xmlns:a16="http://schemas.microsoft.com/office/drawing/2014/main" id="{A5617DB8-5768-4A23-A88D-7AD9E67680C2}"/>
              </a:ext>
            </a:extLst>
          </p:cNvPr>
          <p:cNvSpPr>
            <a:spLocks noGrp="1"/>
          </p:cNvSpPr>
          <p:nvPr>
            <p:ph idx="1"/>
          </p:nvPr>
        </p:nvSpPr>
        <p:spPr>
          <a:xfrm>
            <a:off x="494070" y="2079995"/>
            <a:ext cx="6592531" cy="763526"/>
          </a:xfrm>
        </p:spPr>
        <p:txBody>
          <a:bodyPr>
            <a:normAutofit/>
          </a:bodyPr>
          <a:lstStyle/>
          <a:p>
            <a:pPr marL="0" indent="0" eaLnBrk="1" hangingPunct="1">
              <a:buNone/>
            </a:pPr>
            <a:r>
              <a:rPr lang="en-US" altLang="en-US" sz="2000" dirty="0">
                <a:highlight>
                  <a:srgbClr val="FFFF00"/>
                </a:highlight>
              </a:rPr>
              <a:t>The syntax for getting the length of an array </a:t>
            </a:r>
          </a:p>
          <a:p>
            <a:pPr eaLnBrk="1" hangingPunct="1">
              <a:buFont typeface="Wingdings" panose="05000000000000000000" pitchFamily="2" charset="2"/>
              <a:buNone/>
            </a:pPr>
            <a:r>
              <a:rPr lang="en-US" altLang="en-US" sz="2000" dirty="0" err="1"/>
              <a:t>arrayName.length</a:t>
            </a:r>
            <a:endParaRPr lang="en-US" altLang="en-US" sz="2000" dirty="0"/>
          </a:p>
        </p:txBody>
      </p:sp>
      <p:pic>
        <p:nvPicPr>
          <p:cNvPr id="2" name="Picture 1">
            <a:extLst>
              <a:ext uri="{FF2B5EF4-FFF2-40B4-BE49-F238E27FC236}">
                <a16:creationId xmlns:a16="http://schemas.microsoft.com/office/drawing/2014/main" id="{73A22ABA-9CB1-4A85-9AAB-CB353AFB2C4E}"/>
              </a:ext>
            </a:extLst>
          </p:cNvPr>
          <p:cNvPicPr>
            <a:picLocks noChangeAspect="1"/>
          </p:cNvPicPr>
          <p:nvPr/>
        </p:nvPicPr>
        <p:blipFill>
          <a:blip r:embed="rId2"/>
          <a:stretch>
            <a:fillRect/>
          </a:stretch>
        </p:blipFill>
        <p:spPr>
          <a:xfrm>
            <a:off x="609600" y="3276262"/>
            <a:ext cx="5808098" cy="2774356"/>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3E3DB408-E5F2-4178-B24B-13BDAFD0A571}"/>
              </a:ext>
            </a:extLst>
          </p:cNvPr>
          <p:cNvSpPr>
            <a:spLocks noGrp="1"/>
          </p:cNvSpPr>
          <p:nvPr>
            <p:ph type="title"/>
          </p:nvPr>
        </p:nvSpPr>
        <p:spPr>
          <a:xfrm>
            <a:off x="628650" y="533400"/>
            <a:ext cx="7886700" cy="1325563"/>
          </a:xfrm>
        </p:spPr>
        <p:txBody>
          <a:bodyPr>
            <a:normAutofit fontScale="90000"/>
          </a:bodyPr>
          <a:lstStyle/>
          <a:p>
            <a:pPr eaLnBrk="1" hangingPunct="1"/>
            <a:br>
              <a:rPr lang="en-US" altLang="en-US" b="1" dirty="0"/>
            </a:br>
            <a:r>
              <a:rPr lang="en-US" altLang="en-US" b="1" dirty="0"/>
              <a:t>Two-dimensional arrays </a:t>
            </a:r>
            <a:br>
              <a:rPr lang="en-US" altLang="en-US" b="1" dirty="0"/>
            </a:br>
            <a:endParaRPr lang="en-US" altLang="en-US" dirty="0"/>
          </a:p>
        </p:txBody>
      </p:sp>
      <p:sp>
        <p:nvSpPr>
          <p:cNvPr id="15363" name="Content Placeholder 2">
            <a:extLst>
              <a:ext uri="{FF2B5EF4-FFF2-40B4-BE49-F238E27FC236}">
                <a16:creationId xmlns:a16="http://schemas.microsoft.com/office/drawing/2014/main" id="{3E9CD9C2-41CB-4AA5-BE6D-7B54C1A9A263}"/>
              </a:ext>
            </a:extLst>
          </p:cNvPr>
          <p:cNvSpPr>
            <a:spLocks noGrp="1"/>
          </p:cNvSpPr>
          <p:nvPr>
            <p:ph idx="1"/>
          </p:nvPr>
        </p:nvSpPr>
        <p:spPr>
          <a:xfrm>
            <a:off x="838200" y="1981200"/>
            <a:ext cx="7202129" cy="3775000"/>
          </a:xfrm>
        </p:spPr>
        <p:txBody>
          <a:bodyPr>
            <a:normAutofit fontScale="92500"/>
          </a:bodyPr>
          <a:lstStyle/>
          <a:p>
            <a:pPr eaLnBrk="1" hangingPunct="1">
              <a:buFont typeface="Wingdings" panose="05000000000000000000" pitchFamily="2" charset="2"/>
              <a:buNone/>
            </a:pPr>
            <a:r>
              <a:rPr lang="en-US" altLang="en-US" sz="2400" dirty="0"/>
              <a:t>The syntax for creating a rectangular array- </a:t>
            </a:r>
          </a:p>
          <a:p>
            <a:pPr eaLnBrk="1" hangingPunct="1">
              <a:buFont typeface="Wingdings" panose="05000000000000000000" pitchFamily="2" charset="2"/>
              <a:buNone/>
            </a:pPr>
            <a:endParaRPr lang="en-US" altLang="en-US" sz="2400" dirty="0"/>
          </a:p>
          <a:p>
            <a:pPr eaLnBrk="1" hangingPunct="1">
              <a:buFont typeface="Wingdings" panose="05000000000000000000" pitchFamily="2" charset="2"/>
              <a:buNone/>
            </a:pPr>
            <a:r>
              <a:rPr lang="en-US" altLang="en-US" sz="2400" dirty="0"/>
              <a:t>type[][] </a:t>
            </a:r>
            <a:r>
              <a:rPr lang="en-US" altLang="en-US" sz="2400" dirty="0" err="1"/>
              <a:t>arrayName</a:t>
            </a:r>
            <a:r>
              <a:rPr lang="en-US" altLang="en-US" sz="2400" dirty="0"/>
              <a:t> = </a:t>
            </a:r>
            <a:r>
              <a:rPr lang="en-US" altLang="en-US" sz="2400" b="1" dirty="0"/>
              <a:t>new</a:t>
            </a:r>
            <a:r>
              <a:rPr lang="en-US" altLang="en-US" sz="2400" dirty="0"/>
              <a:t> type[</a:t>
            </a:r>
            <a:r>
              <a:rPr lang="en-US" altLang="en-US" sz="2400" dirty="0" err="1"/>
              <a:t>rowCount</a:t>
            </a:r>
            <a:r>
              <a:rPr lang="en-US" altLang="en-US" sz="2400" dirty="0"/>
              <a:t>][</a:t>
            </a:r>
            <a:r>
              <a:rPr lang="en-US" altLang="en-US" sz="2400" dirty="0" err="1"/>
              <a:t>columnCount</a:t>
            </a:r>
            <a:r>
              <a:rPr lang="en-US" altLang="en-US" sz="2400" dirty="0"/>
              <a:t>]; </a:t>
            </a:r>
          </a:p>
          <a:p>
            <a:pPr eaLnBrk="1" hangingPunct="1"/>
            <a:endParaRPr lang="en-US" altLang="en-US" sz="2400" dirty="0"/>
          </a:p>
          <a:p>
            <a:pPr eaLnBrk="1" hangingPunct="1"/>
            <a:r>
              <a:rPr lang="en-US" altLang="en-US" sz="2400" dirty="0"/>
              <a:t>A statement that creates a 3x2 array </a:t>
            </a:r>
          </a:p>
          <a:p>
            <a:pPr eaLnBrk="1" hangingPunct="1">
              <a:buFont typeface="Wingdings" panose="05000000000000000000" pitchFamily="2" charset="2"/>
              <a:buNone/>
            </a:pPr>
            <a:r>
              <a:rPr lang="en-US" altLang="en-US" sz="2400" b="1" dirty="0"/>
              <a:t>int</a:t>
            </a:r>
            <a:r>
              <a:rPr lang="en-US" altLang="en-US" sz="2400" dirty="0"/>
              <a:t>[][] numbers = </a:t>
            </a:r>
            <a:r>
              <a:rPr lang="en-US" altLang="en-US" sz="2400" b="1" dirty="0"/>
              <a:t>new</a:t>
            </a:r>
            <a:r>
              <a:rPr lang="en-US" altLang="en-US" sz="2400" dirty="0"/>
              <a:t> </a:t>
            </a:r>
            <a:r>
              <a:rPr lang="en-US" altLang="en-US" sz="2400" b="1" dirty="0"/>
              <a:t>int</a:t>
            </a:r>
            <a:r>
              <a:rPr lang="en-US" altLang="en-US" sz="2400" dirty="0"/>
              <a:t>[3][2];</a:t>
            </a:r>
          </a:p>
          <a:p>
            <a:pPr eaLnBrk="1" hangingPunct="1"/>
            <a:endParaRPr lang="en-US" altLang="en-US" sz="2400" i="1" dirty="0"/>
          </a:p>
          <a:p>
            <a:pPr eaLnBrk="1" hangingPunct="1"/>
            <a:r>
              <a:rPr lang="en-US" altLang="en-US" sz="2400" i="1" dirty="0"/>
              <a:t>3x2</a:t>
            </a:r>
            <a:r>
              <a:rPr lang="en-US" altLang="en-US" sz="2400" dirty="0"/>
              <a:t> array and initializes it in one statement </a:t>
            </a:r>
          </a:p>
          <a:p>
            <a:pPr eaLnBrk="1" hangingPunct="1">
              <a:buFont typeface="Wingdings" panose="05000000000000000000" pitchFamily="2" charset="2"/>
              <a:buNone/>
            </a:pPr>
            <a:r>
              <a:rPr lang="en-US" altLang="en-US" sz="2400" b="1" dirty="0"/>
              <a:t>int</a:t>
            </a:r>
            <a:r>
              <a:rPr lang="en-US" altLang="en-US" sz="2400" dirty="0"/>
              <a:t>[][] numbers =new int[][] { { 1, 2 }, { 3, 4 }, { 5, 6 }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E89D9A-6632-45DA-8B91-4547F0A16EF2}"/>
              </a:ext>
            </a:extLst>
          </p:cNvPr>
          <p:cNvSpPr>
            <a:spLocks noGrp="1"/>
          </p:cNvSpPr>
          <p:nvPr>
            <p:ph idx="1"/>
          </p:nvPr>
        </p:nvSpPr>
        <p:spPr/>
        <p:txBody>
          <a:bodyPr/>
          <a:lstStyle/>
          <a:p>
            <a:pPr marL="0" indent="0" algn="just">
              <a:buNone/>
            </a:pPr>
            <a:r>
              <a:rPr lang="en-US" b="1" dirty="0"/>
              <a:t>JVM (Java Virtual Machine) </a:t>
            </a:r>
            <a:r>
              <a:rPr lang="en-US" sz="2800" dirty="0">
                <a:solidFill>
                  <a:srgbClr val="002060"/>
                </a:solidFill>
              </a:rPr>
              <a:t>is a very important part of both JDK and JRE because it is contained or inbuilt in both. Whatever Java program you run using JRE or JDK goes into JVM and JVM is responsible for executing the java program line by line, hence it is also known as an interpreter.</a:t>
            </a:r>
            <a:endParaRPr lang="en-US" dirty="0">
              <a:solidFill>
                <a:srgbClr val="002060"/>
              </a:solidFill>
            </a:endParaRPr>
          </a:p>
        </p:txBody>
      </p:sp>
    </p:spTree>
    <p:extLst>
      <p:ext uri="{BB962C8B-B14F-4D97-AF65-F5344CB8AC3E}">
        <p14:creationId xmlns:p14="http://schemas.microsoft.com/office/powerpoint/2010/main" val="252895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91B861CC-106C-44B5-BE23-D84599374A3E}"/>
              </a:ext>
            </a:extLst>
          </p:cNvPr>
          <p:cNvSpPr>
            <a:spLocks noGrp="1"/>
          </p:cNvSpPr>
          <p:nvPr>
            <p:ph type="title"/>
          </p:nvPr>
        </p:nvSpPr>
        <p:spPr>
          <a:xfrm>
            <a:off x="628650" y="1531778"/>
            <a:ext cx="7886700" cy="1325563"/>
          </a:xfrm>
        </p:spPr>
        <p:txBody>
          <a:bodyPr>
            <a:normAutofit/>
          </a:bodyPr>
          <a:lstStyle/>
          <a:p>
            <a:pPr eaLnBrk="1" hangingPunct="1"/>
            <a:r>
              <a:rPr lang="en-US" altLang="en-US" sz="2800" b="1" dirty="0"/>
              <a:t>Enhanced for loop for 2D array</a:t>
            </a:r>
          </a:p>
        </p:txBody>
      </p:sp>
      <p:sp>
        <p:nvSpPr>
          <p:cNvPr id="17411" name="Content Placeholder 2">
            <a:extLst>
              <a:ext uri="{FF2B5EF4-FFF2-40B4-BE49-F238E27FC236}">
                <a16:creationId xmlns:a16="http://schemas.microsoft.com/office/drawing/2014/main" id="{CC96E010-6015-43EC-B923-3A2B5EFC92B3}"/>
              </a:ext>
            </a:extLst>
          </p:cNvPr>
          <p:cNvSpPr>
            <a:spLocks noGrp="1"/>
          </p:cNvSpPr>
          <p:nvPr>
            <p:ph idx="1"/>
          </p:nvPr>
        </p:nvSpPr>
        <p:spPr>
          <a:xfrm>
            <a:off x="807415" y="2514600"/>
            <a:ext cx="6416749" cy="3366811"/>
          </a:xfrm>
        </p:spPr>
        <p:txBody>
          <a:bodyPr>
            <a:normAutofit/>
          </a:bodyPr>
          <a:lstStyle/>
          <a:p>
            <a:pPr eaLnBrk="1" hangingPunct="1">
              <a:buFont typeface="Wingdings" panose="05000000000000000000" pitchFamily="2" charset="2"/>
              <a:buNone/>
            </a:pPr>
            <a:r>
              <a:rPr lang="en-US" altLang="en-US" sz="1800" dirty="0"/>
              <a:t>for (int[] num: </a:t>
            </a:r>
            <a:r>
              <a:rPr lang="en-US" altLang="en-US" sz="1800" dirty="0" err="1"/>
              <a:t>arr</a:t>
            </a:r>
            <a:r>
              <a:rPr lang="en-US" altLang="en-US" sz="1800" dirty="0"/>
              <a:t>)</a:t>
            </a:r>
          </a:p>
          <a:p>
            <a:pPr eaLnBrk="1" hangingPunct="1">
              <a:buFont typeface="Wingdings" panose="05000000000000000000" pitchFamily="2" charset="2"/>
              <a:buNone/>
            </a:pPr>
            <a:r>
              <a:rPr lang="en-US" altLang="en-US" sz="1800" dirty="0"/>
              <a:t> {</a:t>
            </a:r>
          </a:p>
          <a:p>
            <a:pPr eaLnBrk="1" hangingPunct="1">
              <a:buFont typeface="Wingdings" panose="05000000000000000000" pitchFamily="2" charset="2"/>
              <a:buNone/>
            </a:pPr>
            <a:r>
              <a:rPr lang="en-US" altLang="en-US" sz="1800" dirty="0"/>
              <a:t>        for(int data: num) </a:t>
            </a:r>
          </a:p>
          <a:p>
            <a:pPr eaLnBrk="1" hangingPunct="1">
              <a:buFont typeface="Wingdings" panose="05000000000000000000" pitchFamily="2" charset="2"/>
              <a:buNone/>
            </a:pPr>
            <a:r>
              <a:rPr lang="en-US" altLang="en-US" sz="1800" dirty="0"/>
              <a:t>	{</a:t>
            </a:r>
          </a:p>
          <a:p>
            <a:pPr eaLnBrk="1" hangingPunct="1">
              <a:buFont typeface="Wingdings" panose="05000000000000000000" pitchFamily="2" charset="2"/>
              <a:buNone/>
            </a:pPr>
            <a:r>
              <a:rPr lang="en-US" altLang="en-US" sz="1800" dirty="0"/>
              <a:t>           </a:t>
            </a:r>
            <a:r>
              <a:rPr lang="en-US" altLang="en-US" sz="1800" dirty="0" err="1"/>
              <a:t>System.out.println</a:t>
            </a:r>
            <a:r>
              <a:rPr lang="en-US" altLang="en-US" sz="1800" dirty="0"/>
              <a:t>(data);</a:t>
            </a:r>
          </a:p>
          <a:p>
            <a:pPr eaLnBrk="1" hangingPunct="1">
              <a:buFont typeface="Wingdings" panose="05000000000000000000" pitchFamily="2" charset="2"/>
              <a:buNone/>
            </a:pPr>
            <a:r>
              <a:rPr lang="en-US" altLang="en-US" sz="1800" dirty="0"/>
              <a:t>        }</a:t>
            </a:r>
          </a:p>
          <a:p>
            <a:pPr eaLnBrk="1" hangingPunct="1">
              <a:buFont typeface="Wingdings" panose="05000000000000000000" pitchFamily="2" charset="2"/>
              <a:buNone/>
            </a:pPr>
            <a:r>
              <a:rPr lang="en-US" altLang="en-US" sz="1800" dirty="0"/>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480C-CAD5-C186-8DE9-52D760151642}"/>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C5EC3022-4522-2A23-4AD0-B46F7AE75AA4}"/>
              </a:ext>
            </a:extLst>
          </p:cNvPr>
          <p:cNvSpPr>
            <a:spLocks noGrp="1"/>
          </p:cNvSpPr>
          <p:nvPr>
            <p:ph type="title"/>
          </p:nvPr>
        </p:nvSpPr>
        <p:spPr>
          <a:xfrm>
            <a:off x="628650" y="1136436"/>
            <a:ext cx="7886700" cy="1325563"/>
          </a:xfrm>
        </p:spPr>
        <p:txBody>
          <a:bodyPr>
            <a:normAutofit/>
          </a:bodyPr>
          <a:lstStyle/>
          <a:p>
            <a:pPr eaLnBrk="1" hangingPunct="1"/>
            <a:r>
              <a:rPr lang="en-US" altLang="en-US" b="1" dirty="0"/>
              <a:t>Command Line Arguments</a:t>
            </a:r>
            <a:endParaRPr lang="en-US" altLang="en-US" dirty="0"/>
          </a:p>
        </p:txBody>
      </p:sp>
      <p:sp>
        <p:nvSpPr>
          <p:cNvPr id="15363" name="Content Placeholder 2">
            <a:extLst>
              <a:ext uri="{FF2B5EF4-FFF2-40B4-BE49-F238E27FC236}">
                <a16:creationId xmlns:a16="http://schemas.microsoft.com/office/drawing/2014/main" id="{598E738C-81B8-2913-0724-0571C361760F}"/>
              </a:ext>
            </a:extLst>
          </p:cNvPr>
          <p:cNvSpPr>
            <a:spLocks noGrp="1"/>
          </p:cNvSpPr>
          <p:nvPr>
            <p:ph idx="1"/>
          </p:nvPr>
        </p:nvSpPr>
        <p:spPr>
          <a:xfrm>
            <a:off x="838200" y="1981200"/>
            <a:ext cx="7677150" cy="4191000"/>
          </a:xfrm>
        </p:spPr>
        <p:txBody>
          <a:bodyPr>
            <a:normAutofit/>
          </a:bodyPr>
          <a:lstStyle/>
          <a:p>
            <a:pPr algn="just" eaLnBrk="1" hangingPunct="1">
              <a:lnSpc>
                <a:spcPct val="150000"/>
              </a:lnSpc>
              <a:buFont typeface="Wingdings" panose="05000000000000000000" pitchFamily="2" charset="2"/>
              <a:buNone/>
            </a:pPr>
            <a:r>
              <a:rPr lang="en-IN" sz="2200" dirty="0"/>
              <a:t>The java command-line argument is an argument i.e. passed at the time of running the java program. </a:t>
            </a:r>
          </a:p>
          <a:p>
            <a:pPr algn="just" eaLnBrk="1" hangingPunct="1">
              <a:lnSpc>
                <a:spcPct val="150000"/>
              </a:lnSpc>
            </a:pPr>
            <a:r>
              <a:rPr lang="en-IN" sz="2200" dirty="0"/>
              <a:t>The arguments passed from the console can be received in the java program and it can be used as an input.</a:t>
            </a:r>
          </a:p>
          <a:p>
            <a:pPr algn="just" eaLnBrk="1" hangingPunct="1">
              <a:lnSpc>
                <a:spcPct val="150000"/>
              </a:lnSpc>
            </a:pPr>
            <a:r>
              <a:rPr lang="en-IN" sz="2200" dirty="0"/>
              <a:t>You can pass N(1,2,3 and so on) numbers of arguments from the command prompt.</a:t>
            </a:r>
            <a:endParaRPr lang="en-US" altLang="en-US" sz="2200" dirty="0"/>
          </a:p>
        </p:txBody>
      </p:sp>
    </p:spTree>
    <p:extLst>
      <p:ext uri="{BB962C8B-B14F-4D97-AF65-F5344CB8AC3E}">
        <p14:creationId xmlns:p14="http://schemas.microsoft.com/office/powerpoint/2010/main" val="3888171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1CB72-8494-4E31-B91C-A9C7E9EBF7B6}"/>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A7E563FA-02FA-6C41-1767-91B537BEE3A4}"/>
              </a:ext>
            </a:extLst>
          </p:cNvPr>
          <p:cNvSpPr>
            <a:spLocks noGrp="1"/>
          </p:cNvSpPr>
          <p:nvPr>
            <p:ph type="title"/>
          </p:nvPr>
        </p:nvSpPr>
        <p:spPr>
          <a:xfrm>
            <a:off x="628650" y="1136436"/>
            <a:ext cx="7886700" cy="1325563"/>
          </a:xfrm>
        </p:spPr>
        <p:txBody>
          <a:bodyPr>
            <a:normAutofit/>
          </a:bodyPr>
          <a:lstStyle/>
          <a:p>
            <a:pPr eaLnBrk="1" hangingPunct="1"/>
            <a:r>
              <a:rPr lang="en-US" altLang="en-US" b="1" dirty="0"/>
              <a:t>Example CLA</a:t>
            </a:r>
            <a:endParaRPr lang="en-US" altLang="en-US" dirty="0"/>
          </a:p>
        </p:txBody>
      </p:sp>
      <p:sp>
        <p:nvSpPr>
          <p:cNvPr id="15363" name="Content Placeholder 2">
            <a:extLst>
              <a:ext uri="{FF2B5EF4-FFF2-40B4-BE49-F238E27FC236}">
                <a16:creationId xmlns:a16="http://schemas.microsoft.com/office/drawing/2014/main" id="{6EEBB28E-A358-0A38-04F2-7C08341B157D}"/>
              </a:ext>
            </a:extLst>
          </p:cNvPr>
          <p:cNvSpPr>
            <a:spLocks noGrp="1"/>
          </p:cNvSpPr>
          <p:nvPr>
            <p:ph idx="1"/>
          </p:nvPr>
        </p:nvSpPr>
        <p:spPr>
          <a:xfrm>
            <a:off x="838200" y="1799217"/>
            <a:ext cx="7677150" cy="4191000"/>
          </a:xfrm>
        </p:spPr>
        <p:txBody>
          <a:bodyPr>
            <a:noAutofit/>
          </a:bodyPr>
          <a:lstStyle/>
          <a:p>
            <a:pPr algn="just" eaLnBrk="1" hangingPunct="1">
              <a:lnSpc>
                <a:spcPct val="150000"/>
              </a:lnSpc>
              <a:buFont typeface="Wingdings" panose="05000000000000000000" pitchFamily="2" charset="2"/>
              <a:buNone/>
            </a:pPr>
            <a:r>
              <a:rPr lang="en-IN" sz="1800" b="1" dirty="0"/>
              <a:t>Prog to get sum of arguments passed from the CLA</a:t>
            </a:r>
          </a:p>
          <a:p>
            <a:pPr algn="just" eaLnBrk="1" hangingPunct="1">
              <a:lnSpc>
                <a:spcPct val="150000"/>
              </a:lnSpc>
              <a:buFont typeface="Wingdings" panose="05000000000000000000" pitchFamily="2" charset="2"/>
              <a:buNone/>
            </a:pPr>
            <a:endParaRPr lang="en-IN" sz="1800" b="1" dirty="0"/>
          </a:p>
          <a:p>
            <a:pPr algn="just" eaLnBrk="1" hangingPunct="1">
              <a:buFont typeface="Wingdings" panose="05000000000000000000" pitchFamily="2" charset="2"/>
              <a:buNone/>
            </a:pPr>
            <a:r>
              <a:rPr lang="en-IN" sz="1800" dirty="0"/>
              <a:t>Class CLine1 </a:t>
            </a:r>
          </a:p>
          <a:p>
            <a:pPr algn="just" eaLnBrk="1" hangingPunct="1">
              <a:buFont typeface="Wingdings" panose="05000000000000000000" pitchFamily="2" charset="2"/>
              <a:buNone/>
            </a:pPr>
            <a:r>
              <a:rPr lang="en-IN" sz="1800" dirty="0"/>
              <a:t>{ </a:t>
            </a:r>
          </a:p>
          <a:p>
            <a:pPr lvl="1" algn="just" eaLnBrk="1" hangingPunct="1">
              <a:buNone/>
            </a:pPr>
            <a:r>
              <a:rPr lang="en-IN" sz="1800" dirty="0"/>
              <a:t>public static void main (String </a:t>
            </a:r>
            <a:r>
              <a:rPr lang="en-IN" sz="1800" dirty="0" err="1"/>
              <a:t>args</a:t>
            </a:r>
            <a:r>
              <a:rPr lang="en-IN" sz="1800" dirty="0"/>
              <a:t>[]) </a:t>
            </a:r>
          </a:p>
          <a:p>
            <a:pPr lvl="1" algn="just" eaLnBrk="1" hangingPunct="1">
              <a:buNone/>
            </a:pPr>
            <a:r>
              <a:rPr lang="en-IN" sz="1800" dirty="0"/>
              <a:t>{ </a:t>
            </a:r>
          </a:p>
          <a:p>
            <a:pPr lvl="2" algn="just" eaLnBrk="1" hangingPunct="1">
              <a:buNone/>
            </a:pPr>
            <a:r>
              <a:rPr lang="en-IN" sz="1800" dirty="0"/>
              <a:t>int a = </a:t>
            </a:r>
            <a:r>
              <a:rPr lang="en-IN" sz="1800" dirty="0" err="1"/>
              <a:t>Integer.parseInt</a:t>
            </a:r>
            <a:r>
              <a:rPr lang="en-IN" sz="1800" dirty="0"/>
              <a:t>(</a:t>
            </a:r>
            <a:r>
              <a:rPr lang="en-IN" sz="1800" dirty="0" err="1"/>
              <a:t>args</a:t>
            </a:r>
            <a:r>
              <a:rPr lang="en-IN" sz="1800" dirty="0"/>
              <a:t>[0]); </a:t>
            </a:r>
          </a:p>
          <a:p>
            <a:pPr lvl="2" algn="just" eaLnBrk="1" hangingPunct="1">
              <a:buNone/>
            </a:pPr>
            <a:r>
              <a:rPr lang="en-IN" sz="1800" dirty="0"/>
              <a:t>int b = </a:t>
            </a:r>
            <a:r>
              <a:rPr lang="en-IN" sz="1800" dirty="0" err="1"/>
              <a:t>Integer.parseInt</a:t>
            </a:r>
            <a:r>
              <a:rPr lang="en-IN" sz="1800" dirty="0"/>
              <a:t>(</a:t>
            </a:r>
            <a:r>
              <a:rPr lang="en-IN" sz="1800" dirty="0" err="1"/>
              <a:t>args</a:t>
            </a:r>
            <a:r>
              <a:rPr lang="en-IN" sz="1800" dirty="0"/>
              <a:t>[1]); </a:t>
            </a:r>
          </a:p>
          <a:p>
            <a:pPr lvl="2" algn="just" eaLnBrk="1" hangingPunct="1">
              <a:buNone/>
            </a:pPr>
            <a:r>
              <a:rPr lang="en-IN" sz="1800" dirty="0"/>
              <a:t>int c = a + b; </a:t>
            </a:r>
          </a:p>
          <a:p>
            <a:pPr lvl="2" algn="just" eaLnBrk="1" hangingPunct="1">
              <a:buNone/>
            </a:pPr>
            <a:r>
              <a:rPr lang="en-IN" sz="1800" dirty="0"/>
              <a:t>System .out. </a:t>
            </a:r>
            <a:r>
              <a:rPr lang="en-IN" sz="1800" dirty="0" err="1"/>
              <a:t>println</a:t>
            </a:r>
            <a:r>
              <a:rPr lang="en-IN" sz="1800" dirty="0"/>
              <a:t>(“ sum of the ”+ a + “ and ” + b+ “ is :”+ c); </a:t>
            </a:r>
          </a:p>
          <a:p>
            <a:pPr lvl="1" algn="just" eaLnBrk="1" hangingPunct="1">
              <a:buNone/>
            </a:pPr>
            <a:r>
              <a:rPr lang="en-IN" sz="1800" dirty="0"/>
              <a:t>}</a:t>
            </a:r>
          </a:p>
          <a:p>
            <a:pPr algn="just" eaLnBrk="1" hangingPunct="1">
              <a:buFont typeface="Wingdings" panose="05000000000000000000" pitchFamily="2" charset="2"/>
              <a:buNone/>
            </a:pPr>
            <a:r>
              <a:rPr lang="en-IN" sz="1800" dirty="0"/>
              <a:t>}</a:t>
            </a:r>
            <a:endParaRPr lang="en-US" altLang="en-US" sz="1800" dirty="0"/>
          </a:p>
        </p:txBody>
      </p:sp>
    </p:spTree>
    <p:extLst>
      <p:ext uri="{BB962C8B-B14F-4D97-AF65-F5344CB8AC3E}">
        <p14:creationId xmlns:p14="http://schemas.microsoft.com/office/powerpoint/2010/main" val="3465864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3638-9F83-0783-A986-D88AEEB87670}"/>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C72E5F64-FE79-FDBB-C61C-4325550C25B9}"/>
              </a:ext>
            </a:extLst>
          </p:cNvPr>
          <p:cNvSpPr>
            <a:spLocks noGrp="1"/>
          </p:cNvSpPr>
          <p:nvPr>
            <p:ph type="title"/>
          </p:nvPr>
        </p:nvSpPr>
        <p:spPr>
          <a:xfrm>
            <a:off x="628650" y="1136436"/>
            <a:ext cx="7886700" cy="1325563"/>
          </a:xfrm>
        </p:spPr>
        <p:txBody>
          <a:bodyPr>
            <a:normAutofit/>
          </a:bodyPr>
          <a:lstStyle/>
          <a:p>
            <a:pPr eaLnBrk="1" hangingPunct="1"/>
            <a:r>
              <a:rPr lang="en-US" altLang="en-US" b="1" dirty="0"/>
              <a:t>How to run </a:t>
            </a:r>
            <a:endParaRPr lang="en-US" altLang="en-US" dirty="0"/>
          </a:p>
        </p:txBody>
      </p:sp>
      <p:sp>
        <p:nvSpPr>
          <p:cNvPr id="15363" name="Content Placeholder 2">
            <a:extLst>
              <a:ext uri="{FF2B5EF4-FFF2-40B4-BE49-F238E27FC236}">
                <a16:creationId xmlns:a16="http://schemas.microsoft.com/office/drawing/2014/main" id="{F7D41A6E-0165-BAC6-DB71-3FEE43E6BEA8}"/>
              </a:ext>
            </a:extLst>
          </p:cNvPr>
          <p:cNvSpPr>
            <a:spLocks noGrp="1"/>
          </p:cNvSpPr>
          <p:nvPr>
            <p:ph idx="1"/>
          </p:nvPr>
        </p:nvSpPr>
        <p:spPr>
          <a:xfrm>
            <a:off x="838200" y="1981200"/>
            <a:ext cx="7677150" cy="4191000"/>
          </a:xfrm>
        </p:spPr>
        <p:txBody>
          <a:bodyPr>
            <a:noAutofit/>
          </a:bodyPr>
          <a:lstStyle/>
          <a:p>
            <a:pPr algn="just" eaLnBrk="1" hangingPunct="1">
              <a:lnSpc>
                <a:spcPct val="150000"/>
              </a:lnSpc>
            </a:pPr>
            <a:r>
              <a:rPr lang="en-IN" sz="2000" dirty="0"/>
              <a:t>Compile this prog as </a:t>
            </a:r>
          </a:p>
          <a:p>
            <a:pPr lvl="1" algn="just" eaLnBrk="1" hangingPunct="1">
              <a:lnSpc>
                <a:spcPct val="150000"/>
              </a:lnSpc>
            </a:pPr>
            <a:r>
              <a:rPr lang="en-IN" sz="2000" dirty="0" err="1"/>
              <a:t>javac</a:t>
            </a:r>
            <a:r>
              <a:rPr lang="en-IN" sz="2000" dirty="0"/>
              <a:t> CLine1.java </a:t>
            </a:r>
          </a:p>
          <a:p>
            <a:pPr algn="just" eaLnBrk="1" hangingPunct="1">
              <a:lnSpc>
                <a:spcPct val="150000"/>
              </a:lnSpc>
            </a:pPr>
            <a:r>
              <a:rPr lang="en-IN" sz="2000" dirty="0"/>
              <a:t>Run this prog as </a:t>
            </a:r>
          </a:p>
          <a:p>
            <a:pPr lvl="1" algn="just" eaLnBrk="1" hangingPunct="1">
              <a:lnSpc>
                <a:spcPct val="150000"/>
              </a:lnSpc>
            </a:pPr>
            <a:r>
              <a:rPr lang="en-IN" sz="2000" dirty="0"/>
              <a:t>java CLine1 20 40</a:t>
            </a:r>
          </a:p>
          <a:p>
            <a:pPr marL="457200" lvl="1" indent="0" algn="just" eaLnBrk="1" hangingPunct="1">
              <a:lnSpc>
                <a:spcPct val="150000"/>
              </a:lnSpc>
              <a:buNone/>
            </a:pPr>
            <a:endParaRPr lang="en-IN" sz="2000" b="1" dirty="0"/>
          </a:p>
          <a:p>
            <a:pPr marL="457200" lvl="1" indent="0" algn="just" eaLnBrk="1" hangingPunct="1">
              <a:lnSpc>
                <a:spcPct val="150000"/>
              </a:lnSpc>
              <a:buNone/>
            </a:pPr>
            <a:r>
              <a:rPr lang="en-IN" sz="2000" b="1" dirty="0"/>
              <a:t>Output : 60</a:t>
            </a:r>
            <a:endParaRPr lang="en-US" altLang="en-US" sz="2000" b="1" dirty="0"/>
          </a:p>
        </p:txBody>
      </p:sp>
    </p:spTree>
    <p:extLst>
      <p:ext uri="{BB962C8B-B14F-4D97-AF65-F5344CB8AC3E}">
        <p14:creationId xmlns:p14="http://schemas.microsoft.com/office/powerpoint/2010/main" val="28300930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6FBAF-C790-F6B8-2DC1-FA3440BE82AD}"/>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A9A25D0C-3EE7-4F90-7B25-CE70A26C7A10}"/>
              </a:ext>
            </a:extLst>
          </p:cNvPr>
          <p:cNvSpPr>
            <a:spLocks noGrp="1"/>
          </p:cNvSpPr>
          <p:nvPr>
            <p:ph type="title"/>
          </p:nvPr>
        </p:nvSpPr>
        <p:spPr>
          <a:xfrm>
            <a:off x="628650" y="1136436"/>
            <a:ext cx="7886700" cy="1325563"/>
          </a:xfrm>
        </p:spPr>
        <p:txBody>
          <a:bodyPr>
            <a:normAutofit/>
          </a:bodyPr>
          <a:lstStyle/>
          <a:p>
            <a:pPr eaLnBrk="1" hangingPunct="1"/>
            <a:r>
              <a:rPr lang="en-US" altLang="en-US" b="1" dirty="0"/>
              <a:t>Example CLA</a:t>
            </a:r>
            <a:endParaRPr lang="en-US" altLang="en-US" dirty="0"/>
          </a:p>
        </p:txBody>
      </p:sp>
      <p:sp>
        <p:nvSpPr>
          <p:cNvPr id="15363" name="Content Placeholder 2">
            <a:extLst>
              <a:ext uri="{FF2B5EF4-FFF2-40B4-BE49-F238E27FC236}">
                <a16:creationId xmlns:a16="http://schemas.microsoft.com/office/drawing/2014/main" id="{276BDFF1-E569-068F-0F00-B963FA552178}"/>
              </a:ext>
            </a:extLst>
          </p:cNvPr>
          <p:cNvSpPr>
            <a:spLocks noGrp="1"/>
          </p:cNvSpPr>
          <p:nvPr>
            <p:ph idx="1"/>
          </p:nvPr>
        </p:nvSpPr>
        <p:spPr>
          <a:xfrm>
            <a:off x="838200" y="1981200"/>
            <a:ext cx="7677150" cy="4191000"/>
          </a:xfrm>
        </p:spPr>
        <p:txBody>
          <a:bodyPr>
            <a:noAutofit/>
          </a:bodyPr>
          <a:lstStyle/>
          <a:p>
            <a:pPr algn="just" eaLnBrk="1" hangingPunct="1">
              <a:lnSpc>
                <a:spcPct val="150000"/>
              </a:lnSpc>
              <a:buFont typeface="Wingdings" panose="05000000000000000000" pitchFamily="2" charset="2"/>
              <a:buNone/>
            </a:pPr>
            <a:r>
              <a:rPr lang="en-IN" sz="1800" b="1" dirty="0"/>
              <a:t>Prog to print all arguments passed from the CLA</a:t>
            </a:r>
          </a:p>
          <a:p>
            <a:pPr algn="just" eaLnBrk="1" hangingPunct="1">
              <a:buFont typeface="Wingdings" panose="05000000000000000000" pitchFamily="2" charset="2"/>
              <a:buNone/>
            </a:pPr>
            <a:r>
              <a:rPr lang="en-IN" sz="1800" dirty="0"/>
              <a:t>Class CLine2</a:t>
            </a:r>
          </a:p>
          <a:p>
            <a:pPr algn="just" eaLnBrk="1" hangingPunct="1">
              <a:buFont typeface="Wingdings" panose="05000000000000000000" pitchFamily="2" charset="2"/>
              <a:buNone/>
            </a:pPr>
            <a:r>
              <a:rPr lang="en-IN" sz="1800" dirty="0"/>
              <a:t>{ </a:t>
            </a:r>
          </a:p>
          <a:p>
            <a:pPr lvl="1" algn="just" eaLnBrk="1" hangingPunct="1">
              <a:buNone/>
            </a:pPr>
            <a:r>
              <a:rPr lang="en-IN" sz="1800" dirty="0"/>
              <a:t>public static void main (String </a:t>
            </a:r>
            <a:r>
              <a:rPr lang="en-IN" sz="1800" dirty="0" err="1"/>
              <a:t>args</a:t>
            </a:r>
            <a:r>
              <a:rPr lang="en-IN" sz="1800" dirty="0"/>
              <a:t>[]) </a:t>
            </a:r>
          </a:p>
          <a:p>
            <a:pPr lvl="1" algn="just" eaLnBrk="1" hangingPunct="1">
              <a:buNone/>
            </a:pPr>
            <a:r>
              <a:rPr lang="en-IN" sz="1800" dirty="0"/>
              <a:t>{ </a:t>
            </a:r>
          </a:p>
          <a:p>
            <a:pPr lvl="2" algn="just" eaLnBrk="1" hangingPunct="1">
              <a:buNone/>
            </a:pPr>
            <a:r>
              <a:rPr lang="en-IN" sz="1800" dirty="0"/>
              <a:t>for(int </a:t>
            </a:r>
            <a:r>
              <a:rPr lang="en-IN" sz="1800" dirty="0" err="1"/>
              <a:t>i</a:t>
            </a:r>
            <a:r>
              <a:rPr lang="en-IN" sz="1800" dirty="0"/>
              <a:t>=0; </a:t>
            </a:r>
            <a:r>
              <a:rPr lang="en-IN" sz="1800" dirty="0" err="1"/>
              <a:t>i</a:t>
            </a:r>
            <a:r>
              <a:rPr lang="en-IN" sz="1800" dirty="0"/>
              <a:t>&lt;</a:t>
            </a:r>
            <a:r>
              <a:rPr lang="en-IN" sz="1800" dirty="0" err="1"/>
              <a:t>args.length</a:t>
            </a:r>
            <a:r>
              <a:rPr lang="en-IN" sz="1800" dirty="0"/>
              <a:t>; </a:t>
            </a:r>
            <a:r>
              <a:rPr lang="en-IN" sz="1800" dirty="0" err="1"/>
              <a:t>i</a:t>
            </a:r>
            <a:r>
              <a:rPr lang="en-IN" sz="1800" dirty="0"/>
              <a:t>++)</a:t>
            </a:r>
          </a:p>
          <a:p>
            <a:pPr lvl="2" algn="just" eaLnBrk="1" hangingPunct="1">
              <a:buNone/>
            </a:pPr>
            <a:r>
              <a:rPr lang="en-IN" sz="1800" dirty="0"/>
              <a:t>{</a:t>
            </a:r>
          </a:p>
          <a:p>
            <a:pPr lvl="2" algn="just" eaLnBrk="1" hangingPunct="1">
              <a:buNone/>
            </a:pPr>
            <a:r>
              <a:rPr lang="en-IN" sz="1800" dirty="0"/>
              <a:t>	System.out.println(</a:t>
            </a:r>
            <a:r>
              <a:rPr lang="en-IN" sz="1800" dirty="0" err="1"/>
              <a:t>args</a:t>
            </a:r>
            <a:r>
              <a:rPr lang="en-IN" sz="1800" dirty="0"/>
              <a:t>[</a:t>
            </a:r>
            <a:r>
              <a:rPr lang="en-IN" sz="1800" dirty="0" err="1"/>
              <a:t>i</a:t>
            </a:r>
            <a:r>
              <a:rPr lang="en-IN" sz="1800" dirty="0"/>
              <a:t>]);</a:t>
            </a:r>
          </a:p>
          <a:p>
            <a:pPr lvl="2" algn="just" eaLnBrk="1" hangingPunct="1">
              <a:buNone/>
            </a:pPr>
            <a:r>
              <a:rPr lang="en-IN" sz="1800" dirty="0"/>
              <a:t>}</a:t>
            </a:r>
          </a:p>
          <a:p>
            <a:pPr algn="just" eaLnBrk="1" hangingPunct="1">
              <a:buFont typeface="Wingdings" panose="05000000000000000000" pitchFamily="2" charset="2"/>
              <a:buNone/>
            </a:pPr>
            <a:r>
              <a:rPr lang="en-IN" sz="1800" dirty="0"/>
              <a:t>	}</a:t>
            </a:r>
          </a:p>
          <a:p>
            <a:pPr algn="just" eaLnBrk="1" hangingPunct="1">
              <a:buFont typeface="Wingdings" panose="05000000000000000000" pitchFamily="2" charset="2"/>
              <a:buNone/>
            </a:pPr>
            <a:r>
              <a:rPr lang="en-IN" altLang="en-US" sz="1800" dirty="0"/>
              <a:t>}</a:t>
            </a:r>
            <a:endParaRPr lang="en-US" altLang="en-US" sz="1800" dirty="0"/>
          </a:p>
        </p:txBody>
      </p:sp>
    </p:spTree>
    <p:extLst>
      <p:ext uri="{BB962C8B-B14F-4D97-AF65-F5344CB8AC3E}">
        <p14:creationId xmlns:p14="http://schemas.microsoft.com/office/powerpoint/2010/main" val="18917472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3933825"/>
            <a:ext cx="7154862" cy="1476375"/>
          </a:xfrm>
        </p:spPr>
        <p:txBody>
          <a:bodyPr rtlCol="0">
            <a:noAutofit/>
          </a:bodyPr>
          <a:lstStyle/>
          <a:p>
            <a:pPr eaLnBrk="1" fontAlgn="auto" hangingPunct="1">
              <a:spcAft>
                <a:spcPts val="0"/>
              </a:spcAft>
              <a:defRPr/>
            </a:pPr>
            <a:br>
              <a:rPr lang="en-US" sz="3600" dirty="0">
                <a:solidFill>
                  <a:srgbClr val="C00000"/>
                </a:solidFill>
              </a:rPr>
            </a:br>
            <a:endParaRPr lang="en-IN" sz="1400" dirty="0">
              <a:solidFill>
                <a:schemeClr val="tx1">
                  <a:lumMod val="95000"/>
                  <a:lumOff val="5000"/>
                </a:schemeClr>
              </a:solidFill>
            </a:endParaRPr>
          </a:p>
        </p:txBody>
      </p:sp>
      <p:cxnSp>
        <p:nvCxnSpPr>
          <p:cNvPr id="4" name="Straight Connector 3"/>
          <p:cNvCxnSpPr/>
          <p:nvPr/>
        </p:nvCxnSpPr>
        <p:spPr>
          <a:xfrm>
            <a:off x="838200" y="5040312"/>
            <a:ext cx="7056438" cy="0"/>
          </a:xfrm>
          <a:prstGeom prst="line">
            <a:avLst/>
          </a:prstGeom>
        </p:spPr>
        <p:style>
          <a:lnRef idx="3">
            <a:schemeClr val="accent6"/>
          </a:lnRef>
          <a:fillRef idx="0">
            <a:schemeClr val="accent6"/>
          </a:fillRef>
          <a:effectRef idx="2">
            <a:schemeClr val="accent6"/>
          </a:effectRef>
          <a:fontRef idx="minor">
            <a:schemeClr val="tx1"/>
          </a:fontRef>
        </p:style>
      </p:cxnSp>
      <p:pic>
        <p:nvPicPr>
          <p:cNvPr id="3789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1808163" cy="32972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itle 1"/>
          <p:cNvSpPr txBox="1">
            <a:spLocks/>
          </p:cNvSpPr>
          <p:nvPr/>
        </p:nvSpPr>
        <p:spPr>
          <a:xfrm>
            <a:off x="1952625" y="5957888"/>
            <a:ext cx="7156450"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endParaRPr lang="en-IN" sz="1400" dirty="0">
              <a:solidFill>
                <a:schemeClr val="tx1">
                  <a:lumMod val="65000"/>
                  <a:lumOff val="35000"/>
                </a:schemeClr>
              </a:solidFill>
            </a:endParaRPr>
          </a:p>
        </p:txBody>
      </p:sp>
      <p:sp>
        <p:nvSpPr>
          <p:cNvPr id="37895" name="Date Placeholder 3"/>
          <p:cNvSpPr>
            <a:spLocks noGrp="1"/>
          </p:cNvSpPr>
          <p:nvPr>
            <p:ph type="dt" sz="quarter" idx="4294967295"/>
          </p:nvPr>
        </p:nvSpPr>
        <p:spPr bwMode="auto">
          <a:xfrm>
            <a:off x="179388" y="6519863"/>
            <a:ext cx="51228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fontAlgn="base" hangingPunct="1">
              <a:spcBef>
                <a:spcPct val="0"/>
              </a:spcBef>
              <a:spcAft>
                <a:spcPct val="0"/>
              </a:spcAft>
              <a:buFontTx/>
              <a:buNone/>
            </a:pPr>
            <a:endParaRPr lang="en-IN" altLang="en-US" sz="1400" dirty="0">
              <a:solidFill>
                <a:srgbClr val="898989"/>
              </a:solidFill>
              <a:latin typeface="Tahoma" pitchFamily="34" charset="0"/>
            </a:endParaRPr>
          </a:p>
        </p:txBody>
      </p:sp>
    </p:spTree>
    <p:extLst>
      <p:ext uri="{BB962C8B-B14F-4D97-AF65-F5344CB8AC3E}">
        <p14:creationId xmlns:p14="http://schemas.microsoft.com/office/powerpoint/2010/main" val="2507906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E828C53-B43D-1BA1-804F-BFE68ECA423B}"/>
              </a:ext>
            </a:extLst>
          </p:cNvPr>
          <p:cNvSpPr>
            <a:spLocks noGrp="1"/>
          </p:cNvSpPr>
          <p:nvPr>
            <p:ph type="title"/>
          </p:nvPr>
        </p:nvSpPr>
        <p:spPr>
          <a:xfrm>
            <a:off x="304800" y="1066800"/>
            <a:ext cx="8382000" cy="685801"/>
          </a:xfrm>
        </p:spPr>
        <p:txBody>
          <a:bodyPr>
            <a:normAutofit fontScale="90000"/>
          </a:bodyPr>
          <a:lstStyle/>
          <a:p>
            <a:pPr eaLnBrk="1" hangingPunct="1"/>
            <a:r>
              <a:rPr lang="en-US" altLang="en-US" dirty="0"/>
              <a:t>Features of Java Language</a:t>
            </a:r>
          </a:p>
        </p:txBody>
      </p:sp>
      <p:sp>
        <p:nvSpPr>
          <p:cNvPr id="3" name="Content Placeholder 2">
            <a:extLst>
              <a:ext uri="{FF2B5EF4-FFF2-40B4-BE49-F238E27FC236}">
                <a16:creationId xmlns:a16="http://schemas.microsoft.com/office/drawing/2014/main" id="{F707234E-C647-004F-6B77-CB1245B1B25A}"/>
              </a:ext>
            </a:extLst>
          </p:cNvPr>
          <p:cNvSpPr>
            <a:spLocks noGrp="1"/>
          </p:cNvSpPr>
          <p:nvPr>
            <p:ph idx="1"/>
          </p:nvPr>
        </p:nvSpPr>
        <p:spPr>
          <a:xfrm>
            <a:off x="628650" y="1981200"/>
            <a:ext cx="7886700" cy="4351338"/>
          </a:xfrm>
        </p:spPr>
        <p:txBody>
          <a:bodyPr rtlCol="0">
            <a:normAutofit fontScale="32500" lnSpcReduction="20000"/>
          </a:bodyPr>
          <a:lstStyle/>
          <a:p>
            <a:pPr marL="514350" indent="-514350" eaLnBrk="1" fontAlgn="auto" hangingPunct="1">
              <a:spcAft>
                <a:spcPts val="600"/>
              </a:spcAft>
              <a:buFont typeface="Arial" panose="020B0604020202020204" pitchFamily="34" charset="0"/>
              <a:buAutoNum type="arabicPeriod"/>
              <a:defRPr/>
            </a:pPr>
            <a:r>
              <a:rPr lang="en-US" sz="8000" dirty="0">
                <a:solidFill>
                  <a:srgbClr val="002060"/>
                </a:solidFill>
                <a:latin typeface="Times New Roman" panose="02020603050405020304" pitchFamily="18" charset="0"/>
                <a:cs typeface="Times New Roman" panose="02020603050405020304" pitchFamily="18" charset="0"/>
              </a:rPr>
              <a:t>Easy to develop applications</a:t>
            </a:r>
          </a:p>
          <a:p>
            <a:pPr marL="514350" indent="-514350" eaLnBrk="1" fontAlgn="auto" hangingPunct="1">
              <a:spcAft>
                <a:spcPts val="600"/>
              </a:spcAft>
              <a:buFont typeface="Arial" panose="020B0604020202020204" pitchFamily="34" charset="0"/>
              <a:buAutoNum type="arabicPeriod"/>
              <a:defRPr/>
            </a:pPr>
            <a:r>
              <a:rPr lang="en-US" sz="8000" dirty="0">
                <a:solidFill>
                  <a:srgbClr val="002060"/>
                </a:solidFill>
                <a:latin typeface="Times New Roman" panose="02020603050405020304" pitchFamily="18" charset="0"/>
                <a:cs typeface="Times New Roman" panose="02020603050405020304" pitchFamily="18" charset="0"/>
              </a:rPr>
              <a:t>Platform Independent</a:t>
            </a:r>
          </a:p>
          <a:p>
            <a:pPr marL="514350" indent="-514350" eaLnBrk="1" fontAlgn="auto" hangingPunct="1">
              <a:spcAft>
                <a:spcPts val="600"/>
              </a:spcAft>
              <a:buFont typeface="Arial" panose="020B0604020202020204" pitchFamily="34" charset="0"/>
              <a:buAutoNum type="arabicPeriod"/>
              <a:defRPr/>
            </a:pPr>
            <a:r>
              <a:rPr lang="en-US" sz="8000" dirty="0">
                <a:solidFill>
                  <a:srgbClr val="002060"/>
                </a:solidFill>
                <a:latin typeface="Times New Roman" panose="02020603050405020304" pitchFamily="18" charset="0"/>
                <a:cs typeface="Times New Roman" panose="02020603050405020304" pitchFamily="18" charset="0"/>
              </a:rPr>
              <a:t>Portable</a:t>
            </a:r>
          </a:p>
          <a:p>
            <a:pPr marL="514350" indent="-514350" eaLnBrk="1" fontAlgn="auto" hangingPunct="1">
              <a:spcAft>
                <a:spcPts val="600"/>
              </a:spcAft>
              <a:buFont typeface="Arial" panose="020B0604020202020204" pitchFamily="34" charset="0"/>
              <a:buAutoNum type="arabicPeriod"/>
              <a:defRPr/>
            </a:pPr>
            <a:r>
              <a:rPr lang="en-US" sz="8000" dirty="0">
                <a:solidFill>
                  <a:srgbClr val="002060"/>
                </a:solidFill>
                <a:latin typeface="Times New Roman" panose="02020603050405020304" pitchFamily="18" charset="0"/>
                <a:cs typeface="Times New Roman" panose="02020603050405020304" pitchFamily="18" charset="0"/>
              </a:rPr>
              <a:t>Multithreaded</a:t>
            </a:r>
          </a:p>
          <a:p>
            <a:pPr marL="514350" indent="-514350" eaLnBrk="1" fontAlgn="auto" hangingPunct="1">
              <a:spcAft>
                <a:spcPts val="600"/>
              </a:spcAft>
              <a:buFont typeface="Arial" panose="020B0604020202020204" pitchFamily="34" charset="0"/>
              <a:buAutoNum type="arabicPeriod"/>
              <a:defRPr/>
            </a:pPr>
            <a:r>
              <a:rPr lang="en-US" sz="8000" dirty="0">
                <a:solidFill>
                  <a:srgbClr val="002060"/>
                </a:solidFill>
                <a:latin typeface="Times New Roman" panose="02020603050405020304" pitchFamily="18" charset="0"/>
                <a:cs typeface="Times New Roman" panose="02020603050405020304" pitchFamily="18" charset="0"/>
              </a:rPr>
              <a:t>Distributed</a:t>
            </a:r>
          </a:p>
          <a:p>
            <a:pPr marL="514350" indent="-514350" eaLnBrk="1" fontAlgn="auto" hangingPunct="1">
              <a:spcAft>
                <a:spcPts val="600"/>
              </a:spcAft>
              <a:buFont typeface="Arial" panose="020B0604020202020204" pitchFamily="34" charset="0"/>
              <a:buAutoNum type="arabicPeriod"/>
              <a:defRPr/>
            </a:pPr>
            <a:r>
              <a:rPr lang="en-US" sz="8000" dirty="0">
                <a:solidFill>
                  <a:srgbClr val="002060"/>
                </a:solidFill>
                <a:latin typeface="Times New Roman" panose="02020603050405020304" pitchFamily="18" charset="0"/>
                <a:cs typeface="Times New Roman" panose="02020603050405020304" pitchFamily="18" charset="0"/>
              </a:rPr>
              <a:t>Object Oriented </a:t>
            </a:r>
          </a:p>
          <a:p>
            <a:pPr marL="514350" indent="-514350" eaLnBrk="1" fontAlgn="auto" hangingPunct="1">
              <a:spcAft>
                <a:spcPts val="600"/>
              </a:spcAft>
              <a:buFont typeface="Arial" panose="020B0604020202020204" pitchFamily="34" charset="0"/>
              <a:buAutoNum type="arabicPeriod"/>
              <a:defRPr/>
            </a:pPr>
            <a:r>
              <a:rPr lang="en-US" sz="8000" dirty="0">
                <a:solidFill>
                  <a:srgbClr val="002060"/>
                </a:solidFill>
                <a:latin typeface="Times New Roman" panose="02020603050405020304" pitchFamily="18" charset="0"/>
                <a:cs typeface="Times New Roman" panose="02020603050405020304" pitchFamily="18" charset="0"/>
              </a:rPr>
              <a:t>Community Support</a:t>
            </a:r>
          </a:p>
          <a:p>
            <a:pPr marL="514350" indent="-514350" eaLnBrk="1" fontAlgn="auto" hangingPunct="1">
              <a:spcAft>
                <a:spcPts val="600"/>
              </a:spcAft>
              <a:buFont typeface="Arial" panose="020B0604020202020204" pitchFamily="34" charset="0"/>
              <a:buAutoNum type="arabicPeriod"/>
              <a:defRPr/>
            </a:pPr>
            <a:r>
              <a:rPr lang="en-US" sz="8000" dirty="0">
                <a:solidFill>
                  <a:srgbClr val="002060"/>
                </a:solidFill>
                <a:latin typeface="Times New Roman" panose="02020603050405020304" pitchFamily="18" charset="0"/>
                <a:cs typeface="Times New Roman" panose="02020603050405020304" pitchFamily="18" charset="0"/>
              </a:rPr>
              <a:t>Scalability</a:t>
            </a:r>
            <a:br>
              <a:rPr lang="en-US" sz="8000" b="1" dirty="0">
                <a:latin typeface="Times New Roman" panose="02020603050405020304" pitchFamily="18" charset="0"/>
                <a:cs typeface="Times New Roman" panose="02020603050405020304" pitchFamily="18" charset="0"/>
              </a:rPr>
            </a:br>
            <a:br>
              <a:rPr lang="en-US" sz="8000" b="1" dirty="0">
                <a:latin typeface="Times New Roman" panose="02020603050405020304" pitchFamily="18" charset="0"/>
                <a:cs typeface="Times New Roman" panose="02020603050405020304" pitchFamily="18" charset="0"/>
              </a:rPr>
            </a:br>
            <a:endParaRPr lang="en-US" dirty="0"/>
          </a:p>
          <a:p>
            <a:pPr marL="514350" indent="-514350" eaLnBrk="1" fontAlgn="auto" hangingPunct="1">
              <a:spcAft>
                <a:spcPts val="0"/>
              </a:spcAft>
              <a:buFont typeface="Arial" panose="020B0604020202020204" pitchFamily="34" charset="0"/>
              <a:buAutoNum type="arabicPeriod"/>
              <a:defRPr/>
            </a:pPr>
            <a:endParaRPr lang="en-US" dirty="0"/>
          </a:p>
          <a:p>
            <a:pPr eaLnBrk="1" fontAlgn="auto" hangingPunct="1">
              <a:spcAft>
                <a:spcPts val="0"/>
              </a:spcAft>
              <a:defRPr/>
            </a:pPr>
            <a:endParaRPr lang="en-US"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3504</TotalTime>
  <Words>3727</Words>
  <Application>Microsoft Macintosh PowerPoint</Application>
  <PresentationFormat>On-screen Show (4:3)</PresentationFormat>
  <Paragraphs>633</Paragraphs>
  <Slides>85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Calibri</vt:lpstr>
      <vt:lpstr>Nunito</vt:lpstr>
      <vt:lpstr>Tahoma</vt:lpstr>
      <vt:lpstr>Times New Roman</vt:lpstr>
      <vt:lpstr>Wingdings</vt:lpstr>
      <vt:lpstr>Default Design</vt:lpstr>
      <vt:lpstr>Introduction to JAVA Programming CSIT751 (PG) (CORE JAVA MODULE I) </vt:lpstr>
      <vt:lpstr>PowerPoint Presentation</vt:lpstr>
      <vt:lpstr>Introduction to Java</vt:lpstr>
      <vt:lpstr>History of Java</vt:lpstr>
      <vt:lpstr>JDK, JRE and JVM</vt:lpstr>
      <vt:lpstr>JDK, JRE and JVM</vt:lpstr>
      <vt:lpstr>PowerPoint Presentation</vt:lpstr>
      <vt:lpstr>PowerPoint Presentation</vt:lpstr>
      <vt:lpstr>Features of Java Language</vt:lpstr>
      <vt:lpstr>1. Easy to develop applications</vt:lpstr>
      <vt:lpstr>2. Platform Independent </vt:lpstr>
      <vt:lpstr> 3. Portable </vt:lpstr>
      <vt:lpstr> 4. Multithreaded </vt:lpstr>
      <vt:lpstr>5. Distributed </vt:lpstr>
      <vt:lpstr> 6. Object Oriented </vt:lpstr>
      <vt:lpstr>  7. Community Support </vt:lpstr>
      <vt:lpstr>8. Scalability</vt:lpstr>
      <vt:lpstr>Java program structure</vt:lpstr>
      <vt:lpstr>PowerPoint Presentation</vt:lpstr>
      <vt:lpstr>PowerPoint Presentation</vt:lpstr>
      <vt:lpstr>Identifiers</vt:lpstr>
      <vt:lpstr>Identifiers Example</vt:lpstr>
      <vt:lpstr>keywords </vt:lpstr>
      <vt:lpstr>variables</vt:lpstr>
      <vt:lpstr>Primitive Data Types</vt:lpstr>
      <vt:lpstr>Primitive Data Types</vt:lpstr>
      <vt:lpstr>Non-Primitive Data Types</vt:lpstr>
      <vt:lpstr>Program to get Size of  Data Types</vt:lpstr>
      <vt:lpstr>Introduction to Java Operators</vt:lpstr>
      <vt:lpstr>Arithmetic Operators</vt:lpstr>
      <vt:lpstr>Assignment Operators</vt:lpstr>
      <vt:lpstr>Relational Operators</vt:lpstr>
      <vt:lpstr>Logical Operators</vt:lpstr>
      <vt:lpstr>Bitwise Operators</vt:lpstr>
      <vt:lpstr>Unary Operators</vt:lpstr>
      <vt:lpstr>Ternary Operators</vt:lpstr>
      <vt:lpstr>Operator precedence</vt:lpstr>
      <vt:lpstr>Introduction to Control Statements</vt:lpstr>
      <vt:lpstr>Control statements:</vt:lpstr>
      <vt:lpstr>Importance of conTrol statements in programming</vt:lpstr>
      <vt:lpstr>The if Statement</vt:lpstr>
      <vt:lpstr>PowerPoint Presentation</vt:lpstr>
      <vt:lpstr>Example</vt:lpstr>
      <vt:lpstr>The if-else Statement</vt:lpstr>
      <vt:lpstr>PowerPoint Presentation</vt:lpstr>
      <vt:lpstr>Example</vt:lpstr>
      <vt:lpstr>Nested if-else Statement</vt:lpstr>
      <vt:lpstr>PowerPoint Presentation</vt:lpstr>
      <vt:lpstr>Example</vt:lpstr>
      <vt:lpstr>Multiple if-else Statement</vt:lpstr>
      <vt:lpstr>PowerPoint Presentation</vt:lpstr>
      <vt:lpstr>Example</vt:lpstr>
      <vt:lpstr>The if-else-if Ladder</vt:lpstr>
      <vt:lpstr>PowerPoint Presentation</vt:lpstr>
      <vt:lpstr>Example</vt:lpstr>
      <vt:lpstr>switch-case Statements</vt:lpstr>
      <vt:lpstr>PowerPoint Presentation</vt:lpstr>
      <vt:lpstr>Example</vt:lpstr>
      <vt:lpstr>PowerPoint Presentation</vt:lpstr>
      <vt:lpstr>Example</vt:lpstr>
      <vt:lpstr> Looping Controls in Java</vt:lpstr>
      <vt:lpstr>PowerPoint Presentation</vt:lpstr>
      <vt:lpstr>While Loop Example </vt:lpstr>
      <vt:lpstr>PowerPoint Presentation</vt:lpstr>
      <vt:lpstr>For Loop Example</vt:lpstr>
      <vt:lpstr>PowerPoint Presentation</vt:lpstr>
      <vt:lpstr>Do while Loop Example </vt:lpstr>
      <vt:lpstr>Enhanced For loop</vt:lpstr>
      <vt:lpstr>Enhanced For loop Example:</vt:lpstr>
      <vt:lpstr>PowerPoint Presentation</vt:lpstr>
      <vt:lpstr>Nested loops </vt:lpstr>
      <vt:lpstr>Java Arrays</vt:lpstr>
      <vt:lpstr>PowerPoint Presentation</vt:lpstr>
      <vt:lpstr>PowerPoint Presentation</vt:lpstr>
      <vt:lpstr>Single Dimensional Array</vt:lpstr>
      <vt:lpstr>PowerPoint Presentation</vt:lpstr>
      <vt:lpstr>PowerPoint Presentation</vt:lpstr>
      <vt:lpstr> Array length  </vt:lpstr>
      <vt:lpstr> Two-dimensional arrays  </vt:lpstr>
      <vt:lpstr>Enhanced for loop for 2D array</vt:lpstr>
      <vt:lpstr>Command Line Arguments</vt:lpstr>
      <vt:lpstr>Example CLA</vt:lpstr>
      <vt:lpstr>How to run </vt:lpstr>
      <vt:lpstr>Example CLA</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schandra</dc:creator>
  <cp:lastModifiedBy>Ajay Rastogy</cp:lastModifiedBy>
  <cp:revision>118</cp:revision>
  <dcterms:created xsi:type="dcterms:W3CDTF">2008-12-16T09:40:48Z</dcterms:created>
  <dcterms:modified xsi:type="dcterms:W3CDTF">2025-08-13T04:31:39Z</dcterms:modified>
</cp:coreProperties>
</file>